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Roboto"/>
      <p:regular r:id="rId24"/>
      <p:bold r:id="rId25"/>
      <p:italic r:id="rId26"/>
      <p:boldItalic r:id="rId27"/>
    </p:embeddedFont>
    <p:embeddedFont>
      <p:font typeface="Fira Sans Medium"/>
      <p:regular r:id="rId28"/>
      <p:bold r:id="rId29"/>
      <p:italic r:id="rId30"/>
      <p:boldItalic r:id="rId31"/>
    </p:embeddedFont>
    <p:embeddedFont>
      <p:font typeface="Zilla Slab"/>
      <p:regular r:id="rId32"/>
      <p:bold r:id="rId33"/>
      <p:italic r:id="rId34"/>
    </p:embeddedFont>
    <p:embeddedFont>
      <p:font typeface="Zilla Slab Light"/>
      <p:bold r:id="rId35"/>
      <p:boldItalic r:id="rId36"/>
    </p:embeddedFont>
    <p:embeddedFont>
      <p:font typeface="Gill Sans"/>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7">
          <p15:clr>
            <a:srgbClr val="A4A3A4"/>
          </p15:clr>
        </p15:guide>
        <p15:guide id="2" pos="3840">
          <p15:clr>
            <a:srgbClr val="A4A3A4"/>
          </p15:clr>
        </p15:guide>
        <p15:guide id="3" pos="415">
          <p15:clr>
            <a:srgbClr val="A4A3A4"/>
          </p15:clr>
        </p15:guide>
        <p15:guide id="4" pos="7242">
          <p15:clr>
            <a:srgbClr val="A4A3A4"/>
          </p15:clr>
        </p15:guide>
        <p15:guide id="5" orient="horz" pos="300">
          <p15:clr>
            <a:srgbClr val="A4A3A4"/>
          </p15:clr>
        </p15:guide>
        <p15:guide id="6" orient="horz" pos="4020">
          <p15:clr>
            <a:srgbClr val="A4A3A4"/>
          </p15:clr>
        </p15:guide>
        <p15:guide id="7" pos="5768">
          <p15:clr>
            <a:srgbClr val="A4A3A4"/>
          </p15:clr>
        </p15:guide>
        <p15:guide id="8" orient="horz" pos="24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7" orient="horz"/>
        <p:guide pos="3840"/>
        <p:guide pos="415"/>
        <p:guide pos="7242"/>
        <p:guide pos="300" orient="horz"/>
        <p:guide pos="4020" orient="horz"/>
        <p:guide pos="5768"/>
        <p:guide pos="243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FiraSansMedium-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Medium-boldItalic.fntdata"/><Relationship Id="rId30" Type="http://schemas.openxmlformats.org/officeDocument/2006/relationships/font" Target="fonts/FiraSansMedium-italic.fntdata"/><Relationship Id="rId11" Type="http://schemas.openxmlformats.org/officeDocument/2006/relationships/slide" Target="slides/slide6.xml"/><Relationship Id="rId33" Type="http://schemas.openxmlformats.org/officeDocument/2006/relationships/font" Target="fonts/ZillaSlab-bold.fntdata"/><Relationship Id="rId10" Type="http://schemas.openxmlformats.org/officeDocument/2006/relationships/slide" Target="slides/slide5.xml"/><Relationship Id="rId32" Type="http://schemas.openxmlformats.org/officeDocument/2006/relationships/font" Target="fonts/ZillaSlab-regular.fntdata"/><Relationship Id="rId13" Type="http://schemas.openxmlformats.org/officeDocument/2006/relationships/slide" Target="slides/slide8.xml"/><Relationship Id="rId35" Type="http://schemas.openxmlformats.org/officeDocument/2006/relationships/font" Target="fonts/ZillaSlabLight-bold.fntdata"/><Relationship Id="rId12" Type="http://schemas.openxmlformats.org/officeDocument/2006/relationships/slide" Target="slides/slide7.xml"/><Relationship Id="rId34" Type="http://schemas.openxmlformats.org/officeDocument/2006/relationships/font" Target="fonts/ZillaSlab-italic.fntdata"/><Relationship Id="rId15" Type="http://schemas.openxmlformats.org/officeDocument/2006/relationships/slide" Target="slides/slide10.xml"/><Relationship Id="rId37" Type="http://schemas.openxmlformats.org/officeDocument/2006/relationships/font" Target="fonts/GillSans-regular.fntdata"/><Relationship Id="rId14" Type="http://schemas.openxmlformats.org/officeDocument/2006/relationships/slide" Target="slides/slide9.xml"/><Relationship Id="rId36" Type="http://schemas.openxmlformats.org/officeDocument/2006/relationships/font" Target="fonts/ZillaSlabLight-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Gill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gplot2.tidyverse.or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 name="Google Shape;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2be0066cc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2be0066c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2be0066c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g122be0066cc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2be0066cc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2be0066c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2be0066cc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2be0066c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2be0066cc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2be0066c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2be0066cc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2be0066c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2be0066cc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2be0066c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2be0066cc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2be0066c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2be0066cc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2be0066c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solidFill>
                  <a:schemeClr val="dk1"/>
                </a:solidFill>
                <a:highlight>
                  <a:srgbClr val="FFFFFF"/>
                </a:highlight>
              </a:rPr>
              <a:t>Analyses sentiment of a sentence in English and assigns score to it. It can classify sentences to the following categories of sentiments:- Positive, Negative, very Positive, very negative, Neutral.</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IN">
                <a:solidFill>
                  <a:schemeClr val="dk1"/>
                </a:solidFill>
                <a:highlight>
                  <a:srgbClr val="FFFFFF"/>
                </a:highlight>
              </a:rPr>
              <a:t>™</a:t>
            </a:r>
            <a:r>
              <a:rPr lang="en-IN">
                <a:solidFill>
                  <a:schemeClr val="dk1"/>
                </a:solidFill>
                <a:highlight>
                  <a:srgbClr val="FFFFFF"/>
                </a:highlight>
              </a:rPr>
              <a:t> - textmining</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IN">
                <a:solidFill>
                  <a:schemeClr val="dk1"/>
                </a:solidFill>
                <a:highlight>
                  <a:srgbClr val="FFFFFF"/>
                </a:highlight>
              </a:rPr>
              <a:t>Rvest - Webscraping</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IN">
                <a:solidFill>
                  <a:schemeClr val="dk1"/>
                </a:solidFill>
                <a:highlight>
                  <a:srgbClr val="FFFFFF"/>
                </a:highlight>
              </a:rPr>
              <a:t>Stringr - String manipulations in R</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IN" sz="1150">
                <a:solidFill>
                  <a:srgbClr val="666666"/>
                </a:solidFill>
                <a:highlight>
                  <a:srgbClr val="FFFFFF"/>
                </a:highlight>
              </a:rPr>
              <a:t>The ggthemes package provides extra themes, geoms, and scales for the ggplot2 package.</a:t>
            </a:r>
            <a:endParaRPr sz="1150">
              <a:solidFill>
                <a:srgbClr val="666666"/>
              </a:solidFill>
              <a:highlight>
                <a:srgbClr val="FFFFFF"/>
              </a:highlight>
            </a:endParaRPr>
          </a:p>
          <a:p>
            <a:pPr indent="0" lvl="0" marL="0" rtl="0" algn="l">
              <a:spcBef>
                <a:spcPts val="0"/>
              </a:spcBef>
              <a:spcAft>
                <a:spcPts val="0"/>
              </a:spcAft>
              <a:buNone/>
            </a:pPr>
            <a:r>
              <a:t/>
            </a:r>
            <a:endParaRPr sz="1150">
              <a:solidFill>
                <a:srgbClr val="666666"/>
              </a:solidFill>
              <a:highlight>
                <a:srgbClr val="FFFFFF"/>
              </a:highlight>
            </a:endParaRPr>
          </a:p>
          <a:p>
            <a:pPr indent="0" lvl="0" marL="0" rtl="0" algn="l">
              <a:spcBef>
                <a:spcPts val="0"/>
              </a:spcBef>
              <a:spcAft>
                <a:spcPts val="0"/>
              </a:spcAft>
              <a:buNone/>
            </a:pPr>
            <a:r>
              <a:rPr lang="en-IN" sz="1200">
                <a:solidFill>
                  <a:srgbClr val="24292F"/>
                </a:solidFill>
                <a:highlight>
                  <a:srgbClr val="FFFFFF"/>
                </a:highlight>
              </a:rPr>
              <a:t>ggrepel provides geoms for </a:t>
            </a:r>
            <a:r>
              <a:rPr lang="en-IN" sz="1200">
                <a:solidFill>
                  <a:schemeClr val="hlink"/>
                </a:solidFill>
                <a:highlight>
                  <a:srgbClr val="FFFFFF"/>
                </a:highlight>
                <a:uFill>
                  <a:noFill/>
                </a:uFill>
                <a:hlinkClick r:id="rId2"/>
              </a:rPr>
              <a:t>ggplot2</a:t>
            </a:r>
            <a:r>
              <a:rPr lang="en-IN" sz="1200">
                <a:solidFill>
                  <a:srgbClr val="24292F"/>
                </a:solidFill>
                <a:highlight>
                  <a:srgbClr val="FFFFFF"/>
                </a:highlight>
              </a:rPr>
              <a:t> to repel overlapping text labels:</a:t>
            </a:r>
            <a:endParaRPr sz="1150">
              <a:solidFill>
                <a:srgbClr val="666666"/>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IN" sz="1200">
                <a:solidFill>
                  <a:srgbClr val="24292F"/>
                </a:solidFill>
                <a:highlight>
                  <a:srgbClr val="FFFFFF"/>
                </a:highlight>
              </a:rPr>
              <a:t>One of the greatest headache from web scraping is that what you see in browser and what you get in response are different. By using RSelenium, you can avoid this issue.</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IN" sz="1200">
                <a:solidFill>
                  <a:srgbClr val="24292F"/>
                </a:solidFill>
                <a:highlight>
                  <a:srgbClr val="FFFFFF"/>
                </a:highlight>
              </a:rPr>
              <a:t>It's very slow:</a:t>
            </a:r>
            <a:endParaRPr sz="1200">
              <a:solidFill>
                <a:srgbClr val="24292F"/>
              </a:solidFill>
              <a:highlight>
                <a:srgbClr val="FFFFFF"/>
              </a:highlight>
            </a:endParaRPr>
          </a:p>
          <a:p>
            <a:pPr indent="0" lvl="0" marL="0" rtl="0" algn="l">
              <a:lnSpc>
                <a:spcPct val="100000"/>
              </a:lnSpc>
              <a:spcBef>
                <a:spcPts val="0"/>
              </a:spcBef>
              <a:spcAft>
                <a:spcPts val="0"/>
              </a:spcAft>
              <a:buSzPts val="1100"/>
              <a:buNone/>
            </a:pPr>
            <a:r>
              <a:rPr lang="en-IN" sz="1200">
                <a:solidFill>
                  <a:srgbClr val="24292F"/>
                </a:solidFill>
                <a:highlight>
                  <a:srgbClr val="FFFFFF"/>
                </a:highlight>
              </a:rPr>
              <a:t>Since the browser loads everything on the web page(including photos, ads or even videos), it will be really slow comparing to making requests using httr or rvest. , RSelenium doesn't have a large user base and hence lacks support.</a:t>
            </a:r>
            <a:endParaRPr/>
          </a:p>
        </p:txBody>
      </p:sp>
      <p:sp>
        <p:nvSpPr>
          <p:cNvPr id="160" name="Google Shape;16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IN">
                <a:solidFill>
                  <a:srgbClr val="24292F"/>
                </a:solidFill>
                <a:highlight>
                  <a:srgbClr val="FFFFFF"/>
                </a:highlight>
              </a:rPr>
              <a:t>we can introduce systematic delays in between the HTML reads to avoid overloading web servers in a short space of time, which at the same time also helps avoid yourself being picked up as ‘suspicious webscraping behaviour’.</a:t>
            </a:r>
            <a:endParaRPr>
              <a:solidFill>
                <a:srgbClr val="24292F"/>
              </a:solidFill>
              <a:highlight>
                <a:srgbClr val="FFFFFF"/>
              </a:highlight>
            </a:endParaRPr>
          </a:p>
          <a:p>
            <a:pPr indent="0" lvl="0" marL="0" rtl="0" algn="l">
              <a:lnSpc>
                <a:spcPct val="100000"/>
              </a:lnSpc>
              <a:spcBef>
                <a:spcPts val="1200"/>
              </a:spcBef>
              <a:spcAft>
                <a:spcPts val="0"/>
              </a:spcAft>
              <a:buSzPts val="1100"/>
              <a:buNone/>
            </a:pPr>
            <a:r>
              <a:rPr lang="en-IN" sz="1200">
                <a:solidFill>
                  <a:srgbClr val="24292F"/>
                </a:solidFill>
                <a:highlight>
                  <a:srgbClr val="FFFFFF"/>
                </a:highlight>
              </a:rPr>
              <a:t>anti-bot-detection </a:t>
            </a:r>
            <a:endParaRPr sz="1200">
              <a:solidFill>
                <a:srgbClr val="24292F"/>
              </a:solidFill>
              <a:highlight>
                <a:srgbClr val="FFFFFF"/>
              </a:highlight>
            </a:endParaRPr>
          </a:p>
          <a:p>
            <a:pPr indent="0" lvl="0" marL="0" rtl="0" algn="l">
              <a:lnSpc>
                <a:spcPct val="100000"/>
              </a:lnSpc>
              <a:spcBef>
                <a:spcPts val="0"/>
              </a:spcBef>
              <a:spcAft>
                <a:spcPts val="0"/>
              </a:spcAft>
              <a:buSzPts val="1100"/>
              <a:buNone/>
            </a:pPr>
            <a:r>
              <a:rPr lang="en-IN" sz="1200">
                <a:solidFill>
                  <a:srgbClr val="24292F"/>
                </a:solidFill>
                <a:highlight>
                  <a:srgbClr val="FFFFFF"/>
                </a:highlight>
              </a:rPr>
              <a:t>anti-bot-detection </a:t>
            </a:r>
            <a:endParaRPr sz="1200">
              <a:solidFill>
                <a:srgbClr val="24292F"/>
              </a:solidFill>
              <a:highlight>
                <a:srgbClr val="FFFFFF"/>
              </a:highlight>
            </a:endParaRPr>
          </a:p>
        </p:txBody>
      </p:sp>
      <p:sp>
        <p:nvSpPr>
          <p:cNvPr id="173" name="Google Shape;17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IN">
                <a:solidFill>
                  <a:schemeClr val="dk1"/>
                </a:solidFill>
              </a:rPr>
              <a:t>ID number to unnest token</a:t>
            </a:r>
            <a:endParaRPr>
              <a:solidFill>
                <a:schemeClr val="dk1"/>
              </a:solidFill>
            </a:endParaRPr>
          </a:p>
          <a:p>
            <a:pPr indent="0" lvl="0" marL="0" rtl="0" algn="l">
              <a:spcBef>
                <a:spcPts val="0"/>
              </a:spcBef>
              <a:spcAft>
                <a:spcPts val="0"/>
              </a:spcAft>
              <a:buClr>
                <a:schemeClr val="dk1"/>
              </a:buClr>
              <a:buSzPts val="1100"/>
              <a:buFont typeface="Arial"/>
              <a:buNone/>
            </a:pPr>
            <a:r>
              <a:rPr lang="en-IN">
                <a:solidFill>
                  <a:schemeClr val="dk1"/>
                </a:solidFill>
              </a:rPr>
              <a:t>Product stars when extracted - 1.0 out of 5</a:t>
            </a:r>
            <a:endParaRPr>
              <a:solidFill>
                <a:schemeClr val="dk1"/>
              </a:solidFill>
            </a:endParaRPr>
          </a:p>
          <a:p>
            <a:pPr indent="0" lvl="0" marL="0" rtl="0" algn="l">
              <a:spcBef>
                <a:spcPts val="0"/>
              </a:spcBef>
              <a:spcAft>
                <a:spcPts val="0"/>
              </a:spcAft>
              <a:buClr>
                <a:schemeClr val="dk1"/>
              </a:buClr>
              <a:buSzPts val="1100"/>
              <a:buFont typeface="Arial"/>
              <a:buNone/>
            </a:pPr>
            <a:r>
              <a:rPr lang="en-IN">
                <a:solidFill>
                  <a:schemeClr val="dk1"/>
                </a:solidFill>
              </a:rPr>
              <a:t>gsub() which extracts digitvalue </a:t>
            </a:r>
            <a:endParaRPr>
              <a:solidFill>
                <a:schemeClr val="dk1"/>
              </a:solidFill>
            </a:endParaRPr>
          </a:p>
          <a:p>
            <a:pPr indent="0" lvl="0" marL="0" rtl="0" algn="l">
              <a:spcBef>
                <a:spcPts val="0"/>
              </a:spcBef>
              <a:spcAft>
                <a:spcPts val="0"/>
              </a:spcAft>
              <a:buClr>
                <a:schemeClr val="dk1"/>
              </a:buClr>
              <a:buSzPts val="1100"/>
              <a:buFont typeface="Arial"/>
              <a:buNone/>
            </a:pPr>
            <a:r>
              <a:rPr lang="en-IN">
                <a:solidFill>
                  <a:schemeClr val="dk1"/>
                </a:solidFill>
              </a:rPr>
              <a:t>Helpful - digits vs and text to value integers gsub()</a:t>
            </a:r>
            <a:endParaRPr>
              <a:solidFill>
                <a:schemeClr val="dk1"/>
              </a:solidFill>
            </a:endParaRPr>
          </a:p>
          <a:p>
            <a:pPr indent="0" lvl="0" marL="0" rtl="0" algn="l">
              <a:spcBef>
                <a:spcPts val="0"/>
              </a:spcBef>
              <a:spcAft>
                <a:spcPts val="0"/>
              </a:spcAft>
              <a:buClr>
                <a:schemeClr val="dk1"/>
              </a:buClr>
              <a:buSzPts val="1100"/>
              <a:buFont typeface="Arial"/>
              <a:buNone/>
            </a:pPr>
            <a:r>
              <a:rPr lang="en-IN">
                <a:solidFill>
                  <a:schemeClr val="dk1"/>
                </a:solidFill>
              </a:rPr>
              <a:t>Review date - remove punctuation. %D%M%Y</a:t>
            </a:r>
            <a:endParaRPr/>
          </a:p>
        </p:txBody>
      </p:sp>
      <p:sp>
        <p:nvSpPr>
          <p:cNvPr id="182" name="Google Shape;18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2be0066c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122be0066cc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2bf283ec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2bf28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2"/>
          <p:cNvSpPr/>
          <p:nvPr>
            <p:ph idx="2" type="pic"/>
          </p:nvPr>
        </p:nvSpPr>
        <p:spPr>
          <a:xfrm>
            <a:off x="7353299" y="1095375"/>
            <a:ext cx="3590925" cy="466725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1"/>
          <p:cNvSpPr/>
          <p:nvPr>
            <p:ph idx="2" type="pic"/>
          </p:nvPr>
        </p:nvSpPr>
        <p:spPr>
          <a:xfrm>
            <a:off x="5183188" y="987425"/>
            <a:ext cx="6172200" cy="4873625"/>
          </a:xfrm>
          <a:prstGeom prst="rect">
            <a:avLst/>
          </a:prstGeom>
          <a:noFill/>
          <a:ln>
            <a:noFill/>
          </a:ln>
        </p:spPr>
      </p:sp>
      <p:sp>
        <p:nvSpPr>
          <p:cNvPr id="63" name="Google Shape;63;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4"/>
          <p:cNvSpPr/>
          <p:nvPr>
            <p:ph idx="2" type="pic"/>
          </p:nvPr>
        </p:nvSpPr>
        <p:spPr>
          <a:xfrm>
            <a:off x="1089025" y="1937268"/>
            <a:ext cx="5206611" cy="3349690"/>
          </a:xfrm>
          <a:prstGeom prst="rect">
            <a:avLst/>
          </a:prstGeom>
          <a:noFill/>
          <a:ln>
            <a:noFill/>
          </a:ln>
        </p:spPr>
      </p:sp>
      <p:sp>
        <p:nvSpPr>
          <p:cNvPr id="19" name="Google Shape;19;p4"/>
          <p:cNvSpPr/>
          <p:nvPr>
            <p:ph idx="3" type="pic"/>
          </p:nvPr>
        </p:nvSpPr>
        <p:spPr>
          <a:xfrm>
            <a:off x="5781160" y="2620011"/>
            <a:ext cx="1427728" cy="2933647"/>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0" name="Shape 20"/>
        <p:cNvGrpSpPr/>
        <p:nvPr/>
      </p:nvGrpSpPr>
      <p:grpSpPr>
        <a:xfrm>
          <a:off x="0" y="0"/>
          <a:ext cx="0" cy="0"/>
          <a:chOff x="0" y="0"/>
          <a:chExt cx="0" cy="0"/>
        </a:xfrm>
      </p:grpSpPr>
      <p:sp>
        <p:nvSpPr>
          <p:cNvPr id="21" name="Google Shape;2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 name="Google Shape;56;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p:nvPr/>
        </p:nvSpPr>
        <p:spPr>
          <a:xfrm rot="5400000">
            <a:off x="10358923" y="3396938"/>
            <a:ext cx="3316690" cy="483502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14"/>
          <p:cNvSpPr/>
          <p:nvPr/>
        </p:nvSpPr>
        <p:spPr>
          <a:xfrm>
            <a:off x="11380175" y="5142643"/>
            <a:ext cx="1444799" cy="1343613"/>
          </a:xfrm>
          <a:custGeom>
            <a:rect b="b" l="l" r="r" t="t"/>
            <a:pathLst>
              <a:path extrusionOk="0" h="1343613" w="1444799">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 name="Google Shape;85;p14"/>
          <p:cNvSpPr/>
          <p:nvPr/>
        </p:nvSpPr>
        <p:spPr>
          <a:xfrm rot="2476638">
            <a:off x="-2548284" y="-3135958"/>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 name="Google Shape;86;p14"/>
          <p:cNvSpPr/>
          <p:nvPr/>
        </p:nvSpPr>
        <p:spPr>
          <a:xfrm rot="3140703">
            <a:off x="-3424718" y="-3369623"/>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7" name="Google Shape;87;p14"/>
          <p:cNvGrpSpPr/>
          <p:nvPr/>
        </p:nvGrpSpPr>
        <p:grpSpPr>
          <a:xfrm>
            <a:off x="1782914" y="2093504"/>
            <a:ext cx="9243391" cy="2308324"/>
            <a:chOff x="1447941" y="1899580"/>
            <a:chExt cx="7928785" cy="2308324"/>
          </a:xfrm>
        </p:grpSpPr>
        <p:sp>
          <p:nvSpPr>
            <p:cNvPr id="88" name="Google Shape;88;p14"/>
            <p:cNvSpPr txBox="1"/>
            <p:nvPr/>
          </p:nvSpPr>
          <p:spPr>
            <a:xfrm>
              <a:off x="1447941" y="1899580"/>
              <a:ext cx="7928785"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dk1"/>
                  </a:solidFill>
                  <a:latin typeface="Fira Sans Medium"/>
                  <a:ea typeface="Fira Sans Medium"/>
                  <a:cs typeface="Fira Sans Medium"/>
                  <a:sym typeface="Fira Sans Medium"/>
                </a:rPr>
                <a:t>Web Scraping and Sentiment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dk1"/>
                  </a:solidFill>
                  <a:latin typeface="Fira Sans Medium"/>
                  <a:ea typeface="Fira Sans Medium"/>
                  <a:cs typeface="Fira Sans Medium"/>
                  <a:sym typeface="Fira Sans Medium"/>
                </a:rPr>
                <a:t>Analysis on Amazon Products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Fira Sans Medium"/>
                <a:ea typeface="Fira Sans Medium"/>
                <a:cs typeface="Fira Sans Medium"/>
                <a:sym typeface="Fira Sans Medium"/>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Fira Sans Medium"/>
                <a:ea typeface="Fira Sans Medium"/>
                <a:cs typeface="Fira Sans Medium"/>
                <a:sym typeface="Fira Sans Medium"/>
              </a:endParaRPr>
            </a:p>
          </p:txBody>
        </p:sp>
        <p:grpSp>
          <p:nvGrpSpPr>
            <p:cNvPr id="89" name="Google Shape;89;p14"/>
            <p:cNvGrpSpPr/>
            <p:nvPr/>
          </p:nvGrpSpPr>
          <p:grpSpPr>
            <a:xfrm>
              <a:off x="4131374" y="3330213"/>
              <a:ext cx="2174535" cy="410724"/>
              <a:chOff x="2771227" y="2679911"/>
              <a:chExt cx="4147345" cy="945134"/>
            </a:xfrm>
          </p:grpSpPr>
          <p:sp>
            <p:nvSpPr>
              <p:cNvPr id="90" name="Google Shape;90;p14"/>
              <p:cNvSpPr/>
              <p:nvPr/>
            </p:nvSpPr>
            <p:spPr>
              <a:xfrm>
                <a:off x="2771227" y="2777364"/>
                <a:ext cx="3760827" cy="847681"/>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 name="Google Shape;91;p14"/>
              <p:cNvSpPr/>
              <p:nvPr/>
            </p:nvSpPr>
            <p:spPr>
              <a:xfrm>
                <a:off x="6145537" y="2679911"/>
                <a:ext cx="773035" cy="761367"/>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92" name="Google Shape;92;p14"/>
          <p:cNvSpPr txBox="1"/>
          <p:nvPr/>
        </p:nvSpPr>
        <p:spPr>
          <a:xfrm flipH="1">
            <a:off x="402337" y="5529932"/>
            <a:ext cx="569366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Gill Sans"/>
                <a:ea typeface="Gill Sans"/>
                <a:cs typeface="Gill Sans"/>
                <a:sym typeface="Gill Sans"/>
              </a:rPr>
              <a:t>Team: Talin Sai Upputuri, Niharika Krothapalli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3"/>
          <p:cNvPicPr preferRelativeResize="0"/>
          <p:nvPr/>
        </p:nvPicPr>
        <p:blipFill>
          <a:blip r:embed="rId3">
            <a:alphaModFix/>
          </a:blip>
          <a:stretch>
            <a:fillRect/>
          </a:stretch>
        </p:blipFill>
        <p:spPr>
          <a:xfrm>
            <a:off x="6040750" y="1657525"/>
            <a:ext cx="6028875" cy="4406550"/>
          </a:xfrm>
          <a:prstGeom prst="rect">
            <a:avLst/>
          </a:prstGeom>
          <a:noFill/>
          <a:ln>
            <a:noFill/>
          </a:ln>
        </p:spPr>
      </p:pic>
      <p:sp>
        <p:nvSpPr>
          <p:cNvPr id="215" name="Google Shape;215;p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Fira Sans Medium"/>
                <a:ea typeface="Fira Sans Medium"/>
                <a:cs typeface="Fira Sans Medium"/>
                <a:sym typeface="Fira Sans Medium"/>
              </a:rPr>
              <a:t>Common Words</a:t>
            </a:r>
            <a:endParaRPr>
              <a:latin typeface="Fira Sans Medium"/>
              <a:ea typeface="Fira Sans Medium"/>
              <a:cs typeface="Fira Sans Medium"/>
              <a:sym typeface="Fira Sans Medium"/>
            </a:endParaRPr>
          </a:p>
        </p:txBody>
      </p:sp>
      <p:sp>
        <p:nvSpPr>
          <p:cNvPr id="216" name="Google Shape;216;p23"/>
          <p:cNvSpPr txBox="1"/>
          <p:nvPr>
            <p:ph idx="1" type="body"/>
          </p:nvPr>
        </p:nvSpPr>
        <p:spPr>
          <a:xfrm>
            <a:off x="296125" y="1825625"/>
            <a:ext cx="5744700" cy="4351200"/>
          </a:xfrm>
          <a:prstGeom prst="rect">
            <a:avLst/>
          </a:prstGeom>
        </p:spPr>
        <p:txBody>
          <a:bodyPr anchorCtr="0" anchor="t" bIns="45700" lIns="91425" spcFirstLastPara="1" rIns="91425" wrap="square" tIns="45700">
            <a:normAutofit fontScale="47500" lnSpcReduction="20000"/>
          </a:bodyPr>
          <a:lstStyle/>
          <a:p>
            <a:pPr indent="-314642" lvl="0" marL="457200" rtl="0" algn="l">
              <a:spcBef>
                <a:spcPts val="1000"/>
              </a:spcBef>
              <a:spcAft>
                <a:spcPts val="0"/>
              </a:spcAft>
              <a:buSzPct val="74043"/>
              <a:buChar char="•"/>
            </a:pPr>
            <a:r>
              <a:rPr lang="en-IN" sz="3852"/>
              <a:t>Quantity Discourse Analysis Package(qdap) is which is designed to assist in quantitative discourse analysis.</a:t>
            </a:r>
            <a:endParaRPr sz="3852"/>
          </a:p>
          <a:p>
            <a:pPr indent="-314642" lvl="0" marL="457200" rtl="0" algn="l">
              <a:spcBef>
                <a:spcPts val="0"/>
              </a:spcBef>
              <a:spcAft>
                <a:spcPts val="0"/>
              </a:spcAft>
              <a:buSzPct val="74043"/>
              <a:buChar char="•"/>
            </a:pPr>
            <a:r>
              <a:rPr lang="en-IN" sz="3852"/>
              <a:t>Used Freq_terms argument for finding the most common words.</a:t>
            </a:r>
            <a:endParaRPr sz="3852"/>
          </a:p>
          <a:p>
            <a:pPr indent="0" lvl="0" marL="457200" rtl="0" algn="l">
              <a:spcBef>
                <a:spcPts val="1000"/>
              </a:spcBef>
              <a:spcAft>
                <a:spcPts val="0"/>
              </a:spcAft>
              <a:buNone/>
            </a:pPr>
            <a:r>
              <a:t/>
            </a:r>
            <a:endParaRPr/>
          </a:p>
          <a:p>
            <a:pPr indent="0" lvl="0" marL="0" rtl="0" algn="l">
              <a:spcBef>
                <a:spcPts val="1000"/>
              </a:spcBef>
              <a:spcAft>
                <a:spcPts val="0"/>
              </a:spcAft>
              <a:buNone/>
            </a:pPr>
            <a:r>
              <a:rPr lang="en-IN"/>
              <a:t>R-Code:-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m</a:t>
            </a:r>
            <a:r>
              <a:rPr lang="en-IN"/>
              <a:t>ost_common_word</a:t>
            </a:r>
            <a:r>
              <a:rPr lang="en-IN"/>
              <a:t>=</a:t>
            </a:r>
            <a:r>
              <a:rPr lang="en-IN">
                <a:highlight>
                  <a:srgbClr val="F6B26B"/>
                </a:highlight>
              </a:rPr>
              <a:t>freq_terms(text.var=senti_data$word,top=25,stopwords=</a:t>
            </a:r>
            <a:r>
              <a:rPr lang="en-IN">
                <a:highlight>
                  <a:srgbClr val="F6B26B"/>
                </a:highlight>
              </a:rPr>
              <a:t>c(Top200Words,"phone","iphone","apple","amazon","it's","product","i'm","phones")) </a:t>
            </a:r>
            <a:endParaRPr>
              <a:highlight>
                <a:srgbClr val="F6B26B"/>
              </a:highlight>
            </a:endParaRPr>
          </a:p>
          <a:p>
            <a:pPr indent="0" lvl="0" marL="0" rtl="0" algn="l">
              <a:spcBef>
                <a:spcPts val="1000"/>
              </a:spcBef>
              <a:spcAft>
                <a:spcPts val="0"/>
              </a:spcAft>
              <a:buNone/>
            </a:pPr>
            <a:r>
              <a:rPr lang="en-IN"/>
              <a:t> %&gt;% </a:t>
            </a:r>
            <a:endParaRPr/>
          </a:p>
          <a:p>
            <a:pPr indent="0" lvl="0" marL="0" rtl="0" algn="l">
              <a:spcBef>
                <a:spcPts val="1000"/>
              </a:spcBef>
              <a:spcAft>
                <a:spcPts val="0"/>
              </a:spcAft>
              <a:buNone/>
            </a:pPr>
            <a:r>
              <a:rPr lang="en-IN"/>
              <a:t>ggplot(most_common_word,aes(x = fct_reorder(WORD, FREQ, .desc=FALSE),y=FREQ))+</a:t>
            </a:r>
            <a:endParaRPr/>
          </a:p>
          <a:p>
            <a:pPr indent="0" lvl="0" marL="0" rtl="0" algn="l">
              <a:spcBef>
                <a:spcPts val="1000"/>
              </a:spcBef>
              <a:spcAft>
                <a:spcPts val="0"/>
              </a:spcAft>
              <a:buNone/>
            </a:pPr>
            <a:r>
              <a:rPr lang="en-IN"/>
              <a:t>  geom_bar(stat = "identity",fill = "steelblue")+</a:t>
            </a:r>
            <a:endParaRPr/>
          </a:p>
          <a:p>
            <a:pPr indent="0" lvl="0" marL="0" rtl="0" algn="l">
              <a:spcBef>
                <a:spcPts val="1000"/>
              </a:spcBef>
              <a:spcAft>
                <a:spcPts val="0"/>
              </a:spcAft>
              <a:buNone/>
            </a:pPr>
            <a:r>
              <a:rPr lang="en-IN"/>
              <a:t>  xlab("Word")+</a:t>
            </a:r>
            <a:endParaRPr/>
          </a:p>
          <a:p>
            <a:pPr indent="0" lvl="0" marL="0" rtl="0" algn="l">
              <a:spcBef>
                <a:spcPts val="1000"/>
              </a:spcBef>
              <a:spcAft>
                <a:spcPts val="0"/>
              </a:spcAft>
              <a:buNone/>
            </a:pPr>
            <a:r>
              <a:rPr lang="en-IN"/>
              <a:t>  ylab("Frequency")+</a:t>
            </a:r>
            <a:endParaRPr/>
          </a:p>
          <a:p>
            <a:pPr indent="0" lvl="0" marL="0" rtl="0" algn="l">
              <a:spcBef>
                <a:spcPts val="1000"/>
              </a:spcBef>
              <a:spcAft>
                <a:spcPts val="0"/>
              </a:spcAft>
              <a:buNone/>
            </a:pPr>
            <a:r>
              <a:rPr lang="en-IN"/>
              <a:t>  theme_solarized()+</a:t>
            </a:r>
            <a:endParaRPr/>
          </a:p>
          <a:p>
            <a:pPr indent="0" lvl="0" marL="0" rtl="0" algn="l">
              <a:spcBef>
                <a:spcPts val="1000"/>
              </a:spcBef>
              <a:spcAft>
                <a:spcPts val="0"/>
              </a:spcAft>
              <a:buNone/>
            </a:pPr>
            <a:r>
              <a:rPr lang="en-IN"/>
              <a:t>  coord_flip()</a:t>
            </a:r>
            <a:endParaRPr/>
          </a:p>
        </p:txBody>
      </p:sp>
      <p:sp>
        <p:nvSpPr>
          <p:cNvPr id="217" name="Google Shape;217;p23"/>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p24"/>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4"/>
          <p:cNvSpPr txBox="1"/>
          <p:nvPr/>
        </p:nvSpPr>
        <p:spPr>
          <a:xfrm>
            <a:off x="660214" y="485400"/>
            <a:ext cx="113502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n-IN" sz="4400">
                <a:solidFill>
                  <a:schemeClr val="dk1"/>
                </a:solidFill>
                <a:latin typeface="Fira Sans Medium"/>
                <a:ea typeface="Fira Sans Medium"/>
                <a:cs typeface="Fira Sans Medium"/>
                <a:sym typeface="Fira Sans Medium"/>
              </a:rPr>
              <a:t>Sentiment Analysis</a:t>
            </a:r>
            <a:endParaRPr b="0" i="0" sz="4400" u="none" cap="none" strike="noStrike">
              <a:solidFill>
                <a:schemeClr val="dk1"/>
              </a:solidFill>
              <a:latin typeface="Fira Sans Medium"/>
              <a:ea typeface="Fira Sans Medium"/>
              <a:cs typeface="Fira Sans Medium"/>
              <a:sym typeface="Fira Sans Medium"/>
            </a:endParaRPr>
          </a:p>
        </p:txBody>
      </p:sp>
      <p:sp>
        <p:nvSpPr>
          <p:cNvPr id="226" name="Google Shape;226;p24"/>
          <p:cNvSpPr txBox="1"/>
          <p:nvPr/>
        </p:nvSpPr>
        <p:spPr>
          <a:xfrm>
            <a:off x="1244352" y="4172473"/>
            <a:ext cx="6842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sp>
        <p:nvSpPr>
          <p:cNvPr id="227" name="Google Shape;227;p24"/>
          <p:cNvSpPr txBox="1"/>
          <p:nvPr/>
        </p:nvSpPr>
        <p:spPr>
          <a:xfrm>
            <a:off x="7753156" y="2382684"/>
            <a:ext cx="4257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sp>
        <p:nvSpPr>
          <p:cNvPr id="228" name="Google Shape;228;p24"/>
          <p:cNvSpPr txBox="1"/>
          <p:nvPr/>
        </p:nvSpPr>
        <p:spPr>
          <a:xfrm>
            <a:off x="660225" y="1561750"/>
            <a:ext cx="5179200" cy="459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IN" sz="1700">
                <a:solidFill>
                  <a:srgbClr val="595959"/>
                </a:solidFill>
                <a:latin typeface="Zilla Slab"/>
                <a:ea typeface="Zilla Slab"/>
                <a:cs typeface="Zilla Slab"/>
                <a:sym typeface="Zilla Slab"/>
              </a:rPr>
              <a:t>AFINN</a:t>
            </a:r>
            <a:r>
              <a:rPr lang="en-IN" sz="1700">
                <a:solidFill>
                  <a:srgbClr val="595959"/>
                </a:solidFill>
                <a:latin typeface="Zilla Slab Light"/>
                <a:ea typeface="Zilla Slab Light"/>
                <a:cs typeface="Zilla Slab Light"/>
                <a:sym typeface="Zilla Slab Light"/>
              </a:rPr>
              <a:t> </a:t>
            </a:r>
            <a:br>
              <a:rPr lang="en-IN" sz="1700">
                <a:solidFill>
                  <a:srgbClr val="595959"/>
                </a:solidFill>
                <a:latin typeface="Zilla Slab Light"/>
                <a:ea typeface="Zilla Slab Light"/>
                <a:cs typeface="Zilla Slab Light"/>
                <a:sym typeface="Zilla Slab Light"/>
              </a:rPr>
            </a:br>
            <a:r>
              <a:rPr lang="en-IN" sz="1700">
                <a:solidFill>
                  <a:srgbClr val="595959"/>
                </a:solidFill>
                <a:latin typeface="Zilla Slab Light"/>
                <a:ea typeface="Zilla Slab Light"/>
                <a:cs typeface="Zilla Slab Light"/>
                <a:sym typeface="Zilla Slab Light"/>
              </a:rPr>
              <a:t>Words are given a polarity score between -5 to +5 based on how negative or positive they are</a:t>
            </a:r>
            <a:endParaRPr sz="1700">
              <a:solidFill>
                <a:srgbClr val="595959"/>
              </a:solidFill>
              <a:latin typeface="Zilla Slab Light"/>
              <a:ea typeface="Zilla Slab Light"/>
              <a:cs typeface="Zilla Slab Light"/>
              <a:sym typeface="Zilla Slab Light"/>
            </a:endParaRPr>
          </a:p>
          <a:p>
            <a:pPr indent="0" lvl="0" marL="0" rtl="0" algn="l">
              <a:lnSpc>
                <a:spcPct val="150000"/>
              </a:lnSpc>
              <a:spcBef>
                <a:spcPts val="0"/>
              </a:spcBef>
              <a:spcAft>
                <a:spcPts val="0"/>
              </a:spcAft>
              <a:buNone/>
            </a:pPr>
            <a:r>
              <a:t/>
            </a:r>
            <a:endParaRPr sz="1700">
              <a:solidFill>
                <a:srgbClr val="595959"/>
              </a:solidFill>
              <a:latin typeface="Zilla Slab Light"/>
              <a:ea typeface="Zilla Slab Light"/>
              <a:cs typeface="Zilla Slab Light"/>
              <a:sym typeface="Zilla Slab Light"/>
            </a:endParaRPr>
          </a:p>
          <a:p>
            <a:pPr indent="0" lvl="0" marL="0" rtl="0" algn="l">
              <a:lnSpc>
                <a:spcPct val="150000"/>
              </a:lnSpc>
              <a:spcBef>
                <a:spcPts val="0"/>
              </a:spcBef>
              <a:spcAft>
                <a:spcPts val="0"/>
              </a:spcAft>
              <a:buNone/>
            </a:pPr>
            <a:r>
              <a:rPr b="1" lang="en-IN" sz="1700">
                <a:solidFill>
                  <a:srgbClr val="595959"/>
                </a:solidFill>
                <a:latin typeface="Zilla Slab"/>
                <a:ea typeface="Zilla Slab"/>
                <a:cs typeface="Zilla Slab"/>
                <a:sym typeface="Zilla Slab"/>
              </a:rPr>
              <a:t>Bing</a:t>
            </a:r>
            <a:endParaRPr b="1" sz="1700">
              <a:solidFill>
                <a:srgbClr val="595959"/>
              </a:solidFill>
              <a:latin typeface="Zilla Slab"/>
              <a:ea typeface="Zilla Slab"/>
              <a:cs typeface="Zilla Slab"/>
              <a:sym typeface="Zilla Slab"/>
            </a:endParaRPr>
          </a:p>
          <a:p>
            <a:pPr indent="0" lvl="0" marL="0" rtl="0" algn="l">
              <a:lnSpc>
                <a:spcPct val="150000"/>
              </a:lnSpc>
              <a:spcBef>
                <a:spcPts val="0"/>
              </a:spcBef>
              <a:spcAft>
                <a:spcPts val="0"/>
              </a:spcAft>
              <a:buNone/>
            </a:pPr>
            <a:r>
              <a:rPr lang="en-IN" sz="1700">
                <a:solidFill>
                  <a:srgbClr val="595959"/>
                </a:solidFill>
                <a:latin typeface="Zilla Slab Light"/>
                <a:ea typeface="Zilla Slab Light"/>
                <a:cs typeface="Zilla Slab Light"/>
                <a:sym typeface="Zilla Slab Light"/>
              </a:rPr>
              <a:t>Categorize words by positive or negative only</a:t>
            </a:r>
            <a:br>
              <a:rPr lang="en-IN" sz="1700">
                <a:solidFill>
                  <a:srgbClr val="595959"/>
                </a:solidFill>
                <a:latin typeface="Zilla Slab Light"/>
                <a:ea typeface="Zilla Slab Light"/>
                <a:cs typeface="Zilla Slab Light"/>
                <a:sym typeface="Zilla Slab Light"/>
              </a:rPr>
            </a:br>
            <a:br>
              <a:rPr lang="en-IN" sz="1700">
                <a:solidFill>
                  <a:srgbClr val="595959"/>
                </a:solidFill>
                <a:latin typeface="Zilla Slab Light"/>
                <a:ea typeface="Zilla Slab Light"/>
                <a:cs typeface="Zilla Slab Light"/>
                <a:sym typeface="Zilla Slab Light"/>
              </a:rPr>
            </a:br>
            <a:r>
              <a:rPr b="1" lang="en-IN" sz="1700">
                <a:solidFill>
                  <a:srgbClr val="595959"/>
                </a:solidFill>
                <a:latin typeface="Zilla Slab"/>
                <a:ea typeface="Zilla Slab"/>
                <a:cs typeface="Zilla Slab"/>
                <a:sym typeface="Zilla Slab"/>
              </a:rPr>
              <a:t>NRC</a:t>
            </a:r>
            <a:r>
              <a:rPr lang="en-IN" sz="1700">
                <a:solidFill>
                  <a:srgbClr val="595959"/>
                </a:solidFill>
                <a:latin typeface="Zilla Slab Light"/>
                <a:ea typeface="Zilla Slab Light"/>
                <a:cs typeface="Zilla Slab Light"/>
                <a:sym typeface="Zilla Slab Light"/>
              </a:rPr>
              <a:t> </a:t>
            </a:r>
            <a:endParaRPr sz="1700">
              <a:solidFill>
                <a:srgbClr val="595959"/>
              </a:solidFill>
              <a:latin typeface="Zilla Slab Light"/>
              <a:ea typeface="Zilla Slab Light"/>
              <a:cs typeface="Zilla Slab Light"/>
              <a:sym typeface="Zilla Slab Light"/>
            </a:endParaRPr>
          </a:p>
          <a:p>
            <a:pPr indent="0" lvl="0" marL="0" rtl="0" algn="l">
              <a:lnSpc>
                <a:spcPct val="150000"/>
              </a:lnSpc>
              <a:spcBef>
                <a:spcPts val="0"/>
              </a:spcBef>
              <a:spcAft>
                <a:spcPts val="0"/>
              </a:spcAft>
              <a:buNone/>
            </a:pPr>
            <a:r>
              <a:rPr lang="en-IN" sz="1700">
                <a:solidFill>
                  <a:srgbClr val="595959"/>
                </a:solidFill>
                <a:latin typeface="Zilla Slab Light"/>
                <a:ea typeface="Zilla Slab Light"/>
                <a:cs typeface="Zilla Slab Light"/>
                <a:sym typeface="Zilla Slab Light"/>
              </a:rPr>
              <a:t>Assign words based on emotional categories: anger, anticipation, disgust, fear, joy, sadness, surprise, trust, negative, or positive</a:t>
            </a:r>
            <a:endParaRPr sz="1700">
              <a:solidFill>
                <a:srgbClr val="595959"/>
              </a:solidFill>
              <a:latin typeface="Zilla Slab Light"/>
              <a:ea typeface="Zilla Slab Light"/>
              <a:cs typeface="Zilla Slab Light"/>
              <a:sym typeface="Zilla Slab Light"/>
            </a:endParaRPr>
          </a:p>
          <a:p>
            <a:pPr indent="0" lvl="0" marL="0" rtl="0" algn="l">
              <a:lnSpc>
                <a:spcPct val="150000"/>
              </a:lnSpc>
              <a:spcBef>
                <a:spcPts val="0"/>
              </a:spcBef>
              <a:spcAft>
                <a:spcPts val="0"/>
              </a:spcAft>
              <a:buNone/>
            </a:pPr>
            <a:r>
              <a:t/>
            </a:r>
            <a:endParaRPr sz="1200">
              <a:solidFill>
                <a:srgbClr val="595959"/>
              </a:solidFill>
              <a:latin typeface="Zilla Slab Light"/>
              <a:ea typeface="Zilla Slab Light"/>
              <a:cs typeface="Zilla Slab Light"/>
              <a:sym typeface="Zilla Slab Light"/>
            </a:endParaRPr>
          </a:p>
          <a:p>
            <a:pPr indent="0" lvl="0" marL="0" rtl="0" algn="l">
              <a:lnSpc>
                <a:spcPct val="150000"/>
              </a:lnSpc>
              <a:spcBef>
                <a:spcPts val="0"/>
              </a:spcBef>
              <a:spcAft>
                <a:spcPts val="0"/>
              </a:spcAft>
              <a:buNone/>
            </a:pPr>
            <a:r>
              <a:t/>
            </a:r>
            <a:endParaRPr sz="1200">
              <a:solidFill>
                <a:srgbClr val="595959"/>
              </a:solidFill>
              <a:latin typeface="Zilla Slab Light"/>
              <a:ea typeface="Zilla Slab Light"/>
              <a:cs typeface="Zilla Slab Light"/>
              <a:sym typeface="Zilla Slab Light"/>
            </a:endParaRPr>
          </a:p>
        </p:txBody>
      </p:sp>
      <p:pic>
        <p:nvPicPr>
          <p:cNvPr id="229" name="Google Shape;229;p24"/>
          <p:cNvPicPr preferRelativeResize="0"/>
          <p:nvPr/>
        </p:nvPicPr>
        <p:blipFill rotWithShape="1">
          <a:blip r:embed="rId3">
            <a:alphaModFix/>
          </a:blip>
          <a:srcRect b="0" l="36544" r="0" t="0"/>
          <a:stretch/>
        </p:blipFill>
        <p:spPr>
          <a:xfrm>
            <a:off x="5941024" y="1706750"/>
            <a:ext cx="1413499" cy="3862726"/>
          </a:xfrm>
          <a:prstGeom prst="rect">
            <a:avLst/>
          </a:prstGeom>
          <a:noFill/>
          <a:ln>
            <a:noFill/>
          </a:ln>
        </p:spPr>
      </p:pic>
      <p:sp>
        <p:nvSpPr>
          <p:cNvPr id="230" name="Google Shape;230;p24"/>
          <p:cNvSpPr txBox="1"/>
          <p:nvPr/>
        </p:nvSpPr>
        <p:spPr>
          <a:xfrm>
            <a:off x="5960150" y="1184400"/>
            <a:ext cx="10890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IN" sz="1700">
                <a:solidFill>
                  <a:srgbClr val="595959"/>
                </a:solidFill>
                <a:latin typeface="Zilla Slab"/>
                <a:ea typeface="Zilla Slab"/>
                <a:cs typeface="Zilla Slab"/>
                <a:sym typeface="Zilla Slab"/>
              </a:rPr>
              <a:t>AFINN</a:t>
            </a:r>
            <a:r>
              <a:rPr lang="en-IN" sz="1700">
                <a:solidFill>
                  <a:srgbClr val="595959"/>
                </a:solidFill>
                <a:latin typeface="Zilla Slab Light"/>
                <a:ea typeface="Zilla Slab Light"/>
                <a:cs typeface="Zilla Slab Light"/>
                <a:sym typeface="Zilla Slab Light"/>
              </a:rPr>
              <a:t> </a:t>
            </a:r>
            <a:endParaRPr>
              <a:latin typeface="Calibri"/>
              <a:ea typeface="Calibri"/>
              <a:cs typeface="Calibri"/>
              <a:sym typeface="Calibri"/>
            </a:endParaRPr>
          </a:p>
        </p:txBody>
      </p:sp>
      <p:pic>
        <p:nvPicPr>
          <p:cNvPr id="231" name="Google Shape;231;p24"/>
          <p:cNvPicPr preferRelativeResize="0"/>
          <p:nvPr/>
        </p:nvPicPr>
        <p:blipFill rotWithShape="1">
          <a:blip r:embed="rId4">
            <a:alphaModFix/>
          </a:blip>
          <a:srcRect b="0" l="34115" r="0" t="0"/>
          <a:stretch/>
        </p:blipFill>
        <p:spPr>
          <a:xfrm>
            <a:off x="7766175" y="1683300"/>
            <a:ext cx="1703400" cy="3862726"/>
          </a:xfrm>
          <a:prstGeom prst="rect">
            <a:avLst/>
          </a:prstGeom>
          <a:noFill/>
          <a:ln>
            <a:noFill/>
          </a:ln>
        </p:spPr>
      </p:pic>
      <p:sp>
        <p:nvSpPr>
          <p:cNvPr id="232" name="Google Shape;232;p24"/>
          <p:cNvSpPr txBox="1"/>
          <p:nvPr/>
        </p:nvSpPr>
        <p:spPr>
          <a:xfrm>
            <a:off x="7894900" y="1184400"/>
            <a:ext cx="10890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IN" sz="1700">
                <a:solidFill>
                  <a:srgbClr val="595959"/>
                </a:solidFill>
                <a:latin typeface="Zilla Slab"/>
                <a:ea typeface="Zilla Slab"/>
                <a:cs typeface="Zilla Slab"/>
                <a:sym typeface="Zilla Slab"/>
              </a:rPr>
              <a:t>BING</a:t>
            </a:r>
            <a:endParaRPr>
              <a:latin typeface="Calibri"/>
              <a:ea typeface="Calibri"/>
              <a:cs typeface="Calibri"/>
              <a:sym typeface="Calibri"/>
            </a:endParaRPr>
          </a:p>
        </p:txBody>
      </p:sp>
      <p:pic>
        <p:nvPicPr>
          <p:cNvPr id="233" name="Google Shape;233;p24"/>
          <p:cNvPicPr preferRelativeResize="0"/>
          <p:nvPr/>
        </p:nvPicPr>
        <p:blipFill rotWithShape="1">
          <a:blip r:embed="rId5">
            <a:alphaModFix/>
          </a:blip>
          <a:srcRect b="1950" l="35541" r="-3200" t="-1950"/>
          <a:stretch/>
        </p:blipFill>
        <p:spPr>
          <a:xfrm>
            <a:off x="9881225" y="1561738"/>
            <a:ext cx="1615475" cy="3922700"/>
          </a:xfrm>
          <a:prstGeom prst="rect">
            <a:avLst/>
          </a:prstGeom>
          <a:noFill/>
          <a:ln>
            <a:noFill/>
          </a:ln>
        </p:spPr>
      </p:pic>
      <p:sp>
        <p:nvSpPr>
          <p:cNvPr id="234" name="Google Shape;234;p24"/>
          <p:cNvSpPr txBox="1"/>
          <p:nvPr/>
        </p:nvSpPr>
        <p:spPr>
          <a:xfrm>
            <a:off x="10144438" y="1169413"/>
            <a:ext cx="10890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IN" sz="1700">
                <a:solidFill>
                  <a:srgbClr val="595959"/>
                </a:solidFill>
                <a:latin typeface="Zilla Slab"/>
                <a:ea typeface="Zilla Slab"/>
                <a:cs typeface="Zilla Slab"/>
                <a:sym typeface="Zilla Slab"/>
              </a:rPr>
              <a:t>NRC</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Fira Sans Medium"/>
                <a:ea typeface="Fira Sans Medium"/>
                <a:cs typeface="Fira Sans Medium"/>
                <a:sym typeface="Fira Sans Medium"/>
              </a:rPr>
              <a:t>NRC Lexicon</a:t>
            </a:r>
            <a:endParaRPr>
              <a:latin typeface="Fira Sans Medium"/>
              <a:ea typeface="Fira Sans Medium"/>
              <a:cs typeface="Fira Sans Medium"/>
              <a:sym typeface="Fira Sans Medium"/>
            </a:endParaRPr>
          </a:p>
        </p:txBody>
      </p:sp>
      <p:sp>
        <p:nvSpPr>
          <p:cNvPr id="240" name="Google Shape;240;p25"/>
          <p:cNvSpPr txBox="1"/>
          <p:nvPr>
            <p:ph idx="1" type="body"/>
          </p:nvPr>
        </p:nvSpPr>
        <p:spPr>
          <a:xfrm>
            <a:off x="521200" y="1825625"/>
            <a:ext cx="3558300" cy="4351200"/>
          </a:xfrm>
          <a:prstGeom prst="rect">
            <a:avLst/>
          </a:prstGeom>
        </p:spPr>
        <p:txBody>
          <a:bodyPr anchorCtr="0" anchor="t" bIns="45700" lIns="91425" spcFirstLastPara="1" rIns="91425" wrap="square" tIns="45700">
            <a:normAutofit fontScale="55000"/>
          </a:bodyPr>
          <a:lstStyle/>
          <a:p>
            <a:pPr indent="0" lvl="0" marL="0" rtl="0" algn="l">
              <a:spcBef>
                <a:spcPts val="1000"/>
              </a:spcBef>
              <a:spcAft>
                <a:spcPts val="0"/>
              </a:spcAft>
              <a:buClr>
                <a:schemeClr val="dk1"/>
              </a:buClr>
              <a:buSzPct val="39285"/>
              <a:buFont typeface="Arial"/>
              <a:buNone/>
            </a:pPr>
            <a:r>
              <a:rPr lang="en-IN">
                <a:highlight>
                  <a:srgbClr val="FFF2CC"/>
                </a:highlight>
              </a:rPr>
              <a:t>senti_data %&gt;%</a:t>
            </a:r>
            <a:endParaRPr>
              <a:highlight>
                <a:srgbClr val="FFF2CC"/>
              </a:highlight>
            </a:endParaRPr>
          </a:p>
          <a:p>
            <a:pPr indent="0" lvl="0" marL="0" rtl="0" algn="l">
              <a:spcBef>
                <a:spcPts val="1000"/>
              </a:spcBef>
              <a:spcAft>
                <a:spcPts val="0"/>
              </a:spcAft>
              <a:buClr>
                <a:schemeClr val="dk1"/>
              </a:buClr>
              <a:buSzPct val="39285"/>
              <a:buFont typeface="Arial"/>
              <a:buNone/>
            </a:pPr>
            <a:r>
              <a:rPr lang="en-IN">
                <a:highlight>
                  <a:srgbClr val="FFF2CC"/>
                </a:highlight>
              </a:rPr>
              <a:t>  select(word)%&gt;%</a:t>
            </a:r>
            <a:endParaRPr>
              <a:highlight>
                <a:srgbClr val="FFF2CC"/>
              </a:highlight>
            </a:endParaRPr>
          </a:p>
          <a:p>
            <a:pPr indent="0" lvl="0" marL="0" rtl="0" algn="l">
              <a:spcBef>
                <a:spcPts val="1000"/>
              </a:spcBef>
              <a:spcAft>
                <a:spcPts val="0"/>
              </a:spcAft>
              <a:buClr>
                <a:schemeClr val="dk1"/>
              </a:buClr>
              <a:buSzPct val="39285"/>
              <a:buFont typeface="Arial"/>
              <a:buNone/>
            </a:pPr>
            <a:r>
              <a:rPr lang="en-IN">
                <a:highlight>
                  <a:srgbClr val="FFF2CC"/>
                </a:highlight>
              </a:rPr>
              <a:t>  inner_join(get_sentiments('nrc'))%&gt;%</a:t>
            </a:r>
            <a:endParaRPr>
              <a:highlight>
                <a:srgbClr val="FFF2CC"/>
              </a:highlight>
            </a:endParaRPr>
          </a:p>
          <a:p>
            <a:pPr indent="0" lvl="0" marL="0" rtl="0" algn="l">
              <a:spcBef>
                <a:spcPts val="1000"/>
              </a:spcBef>
              <a:spcAft>
                <a:spcPts val="0"/>
              </a:spcAft>
              <a:buClr>
                <a:schemeClr val="dk1"/>
              </a:buClr>
              <a:buSzPct val="39285"/>
              <a:buFont typeface="Arial"/>
              <a:buNone/>
            </a:pPr>
            <a:r>
              <a:rPr lang="en-IN">
                <a:highlight>
                  <a:srgbClr val="FFF2CC"/>
                </a:highlight>
              </a:rPr>
              <a:t>  group_by(sentiment)%&gt;%</a:t>
            </a:r>
            <a:endParaRPr>
              <a:highlight>
                <a:srgbClr val="FFF2CC"/>
              </a:highlight>
            </a:endParaRPr>
          </a:p>
          <a:p>
            <a:pPr indent="0" lvl="0" marL="0" rtl="0" algn="l">
              <a:spcBef>
                <a:spcPts val="1000"/>
              </a:spcBef>
              <a:spcAft>
                <a:spcPts val="0"/>
              </a:spcAft>
              <a:buClr>
                <a:schemeClr val="dk1"/>
              </a:buClr>
              <a:buSzPct val="39285"/>
              <a:buFont typeface="Arial"/>
              <a:buNone/>
            </a:pPr>
            <a:r>
              <a:rPr lang="en-IN">
                <a:highlight>
                  <a:srgbClr val="FFF2CC"/>
                </a:highlight>
              </a:rPr>
              <a:t>    count()%&gt;%</a:t>
            </a:r>
            <a:endParaRPr>
              <a:highlight>
                <a:srgbClr val="FFF2CC"/>
              </a:highlight>
            </a:endParaRPr>
          </a:p>
          <a:p>
            <a:pPr indent="0" lvl="0" marL="0" rtl="0" algn="l">
              <a:spcBef>
                <a:spcPts val="1000"/>
              </a:spcBef>
              <a:spcAft>
                <a:spcPts val="0"/>
              </a:spcAft>
              <a:buClr>
                <a:schemeClr val="dk1"/>
              </a:buClr>
              <a:buSzPct val="39285"/>
              <a:buFont typeface="Arial"/>
              <a:buNone/>
            </a:pPr>
            <a:r>
              <a:rPr lang="en-IN">
                <a:highlight>
                  <a:srgbClr val="FFF2CC"/>
                </a:highlight>
              </a:rPr>
              <a:t>      ggplot(aes(x=reorder(sentiment,X = n),y=n,color=sentiment))+geom_col()+ guides(fill=F)+</a:t>
            </a:r>
            <a:endParaRPr>
              <a:highlight>
                <a:srgbClr val="FFF2CC"/>
              </a:highlight>
            </a:endParaRPr>
          </a:p>
          <a:p>
            <a:pPr indent="0" lvl="0" marL="0" rtl="0" algn="l">
              <a:spcBef>
                <a:spcPts val="1000"/>
              </a:spcBef>
              <a:spcAft>
                <a:spcPts val="0"/>
              </a:spcAft>
              <a:buClr>
                <a:schemeClr val="dk1"/>
              </a:buClr>
              <a:buSzPct val="39285"/>
              <a:buFont typeface="Arial"/>
              <a:buNone/>
            </a:pPr>
            <a:r>
              <a:rPr lang="en-IN">
                <a:highlight>
                  <a:srgbClr val="FFF2CC"/>
                </a:highlight>
              </a:rPr>
              <a:t>  coord_flip()+</a:t>
            </a:r>
            <a:endParaRPr>
              <a:highlight>
                <a:srgbClr val="FFF2CC"/>
              </a:highlight>
            </a:endParaRPr>
          </a:p>
          <a:p>
            <a:pPr indent="0" lvl="0" marL="0" rtl="0" algn="l">
              <a:spcBef>
                <a:spcPts val="1000"/>
              </a:spcBef>
              <a:spcAft>
                <a:spcPts val="0"/>
              </a:spcAft>
              <a:buClr>
                <a:schemeClr val="dk1"/>
              </a:buClr>
              <a:buSzPct val="39285"/>
              <a:buFont typeface="Arial"/>
              <a:buNone/>
            </a:pPr>
            <a:r>
              <a:rPr lang="en-IN">
                <a:highlight>
                  <a:srgbClr val="FFF2CC"/>
                </a:highlight>
              </a:rPr>
              <a:t>        theme_wsj()+xlab("Number of Sentiments")+ylab("NRC Sentiments")+ggtitle("Sentiments")+ theme(plot.title = element_text(hjust = 0.5))</a:t>
            </a:r>
            <a:endParaRPr>
              <a:highlight>
                <a:srgbClr val="FFF2CC"/>
              </a:highlight>
            </a:endParaRPr>
          </a:p>
          <a:p>
            <a:pPr indent="0" lvl="0" marL="0" rtl="0" algn="l">
              <a:spcBef>
                <a:spcPts val="1000"/>
              </a:spcBef>
              <a:spcAft>
                <a:spcPts val="0"/>
              </a:spcAft>
              <a:buNone/>
            </a:pPr>
            <a:r>
              <a:t/>
            </a:r>
            <a:endParaRPr>
              <a:highlight>
                <a:srgbClr val="FFF2CC"/>
              </a:highlight>
            </a:endParaRPr>
          </a:p>
        </p:txBody>
      </p:sp>
      <p:pic>
        <p:nvPicPr>
          <p:cNvPr id="241" name="Google Shape;241;p25"/>
          <p:cNvPicPr preferRelativeResize="0"/>
          <p:nvPr/>
        </p:nvPicPr>
        <p:blipFill>
          <a:blip r:embed="rId3">
            <a:alphaModFix/>
          </a:blip>
          <a:stretch>
            <a:fillRect/>
          </a:stretch>
        </p:blipFill>
        <p:spPr>
          <a:xfrm>
            <a:off x="4079495" y="1690825"/>
            <a:ext cx="7274305" cy="4486000"/>
          </a:xfrm>
          <a:prstGeom prst="rect">
            <a:avLst/>
          </a:prstGeom>
          <a:noFill/>
          <a:ln>
            <a:noFill/>
          </a:ln>
        </p:spPr>
      </p:pic>
      <p:sp>
        <p:nvSpPr>
          <p:cNvPr id="242" name="Google Shape;242;p25"/>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25"/>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6"/>
          <p:cNvPicPr preferRelativeResize="0"/>
          <p:nvPr/>
        </p:nvPicPr>
        <p:blipFill>
          <a:blip r:embed="rId3">
            <a:alphaModFix/>
          </a:blip>
          <a:stretch>
            <a:fillRect/>
          </a:stretch>
        </p:blipFill>
        <p:spPr>
          <a:xfrm>
            <a:off x="3908000" y="1371975"/>
            <a:ext cx="8284000" cy="4977650"/>
          </a:xfrm>
          <a:prstGeom prst="rect">
            <a:avLst/>
          </a:prstGeom>
          <a:noFill/>
          <a:ln>
            <a:noFill/>
          </a:ln>
        </p:spPr>
      </p:pic>
      <p:sp>
        <p:nvSpPr>
          <p:cNvPr id="249" name="Google Shape;249;p26"/>
          <p:cNvSpPr txBox="1"/>
          <p:nvPr>
            <p:ph idx="1" type="body"/>
          </p:nvPr>
        </p:nvSpPr>
        <p:spPr>
          <a:xfrm>
            <a:off x="658825" y="1825625"/>
            <a:ext cx="33210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Ggrepel package is used in ggplot to repel overlapping text labels</a:t>
            </a:r>
            <a:endParaRPr/>
          </a:p>
          <a:p>
            <a:pPr indent="-342900" lvl="0" marL="457200" rtl="0" algn="l">
              <a:spcBef>
                <a:spcPts val="0"/>
              </a:spcBef>
              <a:spcAft>
                <a:spcPts val="0"/>
              </a:spcAft>
              <a:buSzPts val="1800"/>
              <a:buChar char="•"/>
            </a:pPr>
            <a:r>
              <a:rPr lang="en-IN"/>
              <a:t>geom_label_repel is used for this graph</a:t>
            </a:r>
            <a:endParaRPr/>
          </a:p>
        </p:txBody>
      </p:sp>
      <p:sp>
        <p:nvSpPr>
          <p:cNvPr id="250" name="Google Shape;250;p26"/>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p26"/>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Fira Sans Medium"/>
                <a:ea typeface="Fira Sans Medium"/>
                <a:cs typeface="Fira Sans Medium"/>
                <a:sym typeface="Fira Sans Medium"/>
              </a:rPr>
              <a:t>Affin Lexicon</a:t>
            </a:r>
            <a:endParaRPr>
              <a:latin typeface="Fira Sans Medium"/>
              <a:ea typeface="Fira Sans Medium"/>
              <a:cs typeface="Fira Sans Medium"/>
              <a:sym typeface="Fira Sans Medium"/>
            </a:endParaRPr>
          </a:p>
        </p:txBody>
      </p:sp>
      <p:sp>
        <p:nvSpPr>
          <p:cNvPr id="257" name="Google Shape;257;p27"/>
          <p:cNvSpPr txBox="1"/>
          <p:nvPr>
            <p:ph idx="1" type="body"/>
          </p:nvPr>
        </p:nvSpPr>
        <p:spPr>
          <a:xfrm>
            <a:off x="189525" y="1825625"/>
            <a:ext cx="4903500" cy="4351200"/>
          </a:xfrm>
          <a:prstGeom prst="rect">
            <a:avLst/>
          </a:prstGeom>
        </p:spPr>
        <p:txBody>
          <a:bodyPr anchorCtr="0" anchor="t" bIns="45700" lIns="91425" spcFirstLastPara="1" rIns="91425" wrap="square" tIns="45700">
            <a:normAutofit/>
          </a:bodyPr>
          <a:lstStyle/>
          <a:p>
            <a:pPr indent="-304800" lvl="0" marL="457200" rtl="0" algn="l">
              <a:lnSpc>
                <a:spcPct val="70000"/>
              </a:lnSpc>
              <a:spcBef>
                <a:spcPts val="1000"/>
              </a:spcBef>
              <a:spcAft>
                <a:spcPts val="0"/>
              </a:spcAft>
              <a:buSzPts val="1200"/>
              <a:buChar char="•"/>
            </a:pPr>
            <a:r>
              <a:rPr lang="en-IN" sz="2200"/>
              <a:t>Affinity Score is plotted for each review</a:t>
            </a:r>
            <a:endParaRPr sz="2200"/>
          </a:p>
          <a:p>
            <a:pPr indent="0" lvl="0" marL="0" rtl="0" algn="l">
              <a:lnSpc>
                <a:spcPct val="70000"/>
              </a:lnSpc>
              <a:spcBef>
                <a:spcPts val="1000"/>
              </a:spcBef>
              <a:spcAft>
                <a:spcPts val="0"/>
              </a:spcAft>
              <a:buNone/>
            </a:pPr>
            <a:r>
              <a:rPr lang="en-IN" sz="2200"/>
              <a:t>R-Code:-</a:t>
            </a:r>
            <a:endParaRPr sz="2200"/>
          </a:p>
          <a:p>
            <a:pPr indent="0" lvl="0" marL="0" rtl="0" algn="l">
              <a:lnSpc>
                <a:spcPct val="70000"/>
              </a:lnSpc>
              <a:spcBef>
                <a:spcPts val="1000"/>
              </a:spcBef>
              <a:spcAft>
                <a:spcPts val="0"/>
              </a:spcAft>
              <a:buNone/>
            </a:pPr>
            <a:r>
              <a:rPr lang="en-IN" sz="2200"/>
              <a:t>x %&gt;% ggplot(aes(Id_number,value,color=value))+geom_bar(stat = "identity")+xlab("Each Review")+ylab("Affinity Scores")+ggtitle("Affinity Score for Each Review")+theme(plot.title = element_text(hjust = 0.5))+theme_solarized()</a:t>
            </a:r>
            <a:endParaRPr sz="2200"/>
          </a:p>
        </p:txBody>
      </p:sp>
      <p:pic>
        <p:nvPicPr>
          <p:cNvPr id="258" name="Google Shape;258;p27"/>
          <p:cNvPicPr preferRelativeResize="0"/>
          <p:nvPr/>
        </p:nvPicPr>
        <p:blipFill>
          <a:blip r:embed="rId3">
            <a:alphaModFix/>
          </a:blip>
          <a:stretch>
            <a:fillRect/>
          </a:stretch>
        </p:blipFill>
        <p:spPr>
          <a:xfrm>
            <a:off x="5093025" y="1825625"/>
            <a:ext cx="6646924" cy="4351199"/>
          </a:xfrm>
          <a:prstGeom prst="rect">
            <a:avLst/>
          </a:prstGeom>
          <a:noFill/>
          <a:ln>
            <a:noFill/>
          </a:ln>
        </p:spPr>
      </p:pic>
      <p:sp>
        <p:nvSpPr>
          <p:cNvPr id="259" name="Google Shape;259;p27"/>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0" name="Google Shape;260;p27"/>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Fira Sans Medium"/>
                <a:ea typeface="Fira Sans Medium"/>
                <a:cs typeface="Fira Sans Medium"/>
                <a:sym typeface="Fira Sans Medium"/>
              </a:rPr>
              <a:t>Bing Lexicon</a:t>
            </a:r>
            <a:endParaRPr>
              <a:latin typeface="Fira Sans Medium"/>
              <a:ea typeface="Fira Sans Medium"/>
              <a:cs typeface="Fira Sans Medium"/>
              <a:sym typeface="Fira Sans Medium"/>
            </a:endParaRPr>
          </a:p>
        </p:txBody>
      </p:sp>
      <p:sp>
        <p:nvSpPr>
          <p:cNvPr id="266" name="Google Shape;266;p28"/>
          <p:cNvSpPr txBox="1"/>
          <p:nvPr>
            <p:ph idx="1" type="body"/>
          </p:nvPr>
        </p:nvSpPr>
        <p:spPr>
          <a:xfrm>
            <a:off x="838175" y="3081150"/>
            <a:ext cx="4420800" cy="1100100"/>
          </a:xfrm>
          <a:prstGeom prst="rect">
            <a:avLst/>
          </a:prstGeom>
        </p:spPr>
        <p:txBody>
          <a:bodyPr anchorCtr="0" anchor="t" bIns="45700" lIns="91425" spcFirstLastPara="1" rIns="91425" wrap="square" tIns="45700">
            <a:normAutofit fontScale="92500" lnSpcReduction="20000"/>
          </a:bodyPr>
          <a:lstStyle/>
          <a:p>
            <a:pPr indent="-334327" lvl="0" marL="457200" rtl="0" algn="l">
              <a:spcBef>
                <a:spcPts val="1000"/>
              </a:spcBef>
              <a:spcAft>
                <a:spcPts val="0"/>
              </a:spcAft>
              <a:buSzPct val="64285"/>
              <a:buChar char="•"/>
            </a:pPr>
            <a:r>
              <a:rPr lang="en-IN"/>
              <a:t>Bing Lexicon is used by grouping by sentiment.</a:t>
            </a:r>
            <a:endParaRPr/>
          </a:p>
          <a:p>
            <a:pPr indent="0" lvl="0" marL="457200" rtl="0" algn="l">
              <a:spcBef>
                <a:spcPts val="1000"/>
              </a:spcBef>
              <a:spcAft>
                <a:spcPts val="0"/>
              </a:spcAft>
              <a:buNone/>
            </a:pPr>
            <a:r>
              <a:t/>
            </a:r>
            <a:endParaRPr/>
          </a:p>
        </p:txBody>
      </p:sp>
      <p:pic>
        <p:nvPicPr>
          <p:cNvPr id="267" name="Google Shape;267;p28"/>
          <p:cNvPicPr preferRelativeResize="0"/>
          <p:nvPr/>
        </p:nvPicPr>
        <p:blipFill rotWithShape="1">
          <a:blip r:embed="rId3">
            <a:alphaModFix/>
          </a:blip>
          <a:srcRect b="0" l="0" r="0" t="17985"/>
          <a:stretch/>
        </p:blipFill>
        <p:spPr>
          <a:xfrm>
            <a:off x="5199750" y="1455600"/>
            <a:ext cx="6094824" cy="4351200"/>
          </a:xfrm>
          <a:prstGeom prst="rect">
            <a:avLst/>
          </a:prstGeom>
          <a:noFill/>
          <a:ln>
            <a:noFill/>
          </a:ln>
        </p:spPr>
      </p:pic>
      <p:sp>
        <p:nvSpPr>
          <p:cNvPr id="268" name="Google Shape;268;p28"/>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p28"/>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Fira Sans Medium"/>
                <a:ea typeface="Fira Sans Medium"/>
                <a:cs typeface="Fira Sans Medium"/>
                <a:sym typeface="Fira Sans Medium"/>
              </a:rPr>
              <a:t>NRC vs Id_number</a:t>
            </a:r>
            <a:endParaRPr>
              <a:latin typeface="Fira Sans Medium"/>
              <a:ea typeface="Fira Sans Medium"/>
              <a:cs typeface="Fira Sans Medium"/>
              <a:sym typeface="Fira Sans Medium"/>
            </a:endParaRPr>
          </a:p>
        </p:txBody>
      </p:sp>
      <p:sp>
        <p:nvSpPr>
          <p:cNvPr id="275" name="Google Shape;275;p29"/>
          <p:cNvSpPr txBox="1"/>
          <p:nvPr>
            <p:ph idx="1" type="body"/>
          </p:nvPr>
        </p:nvSpPr>
        <p:spPr>
          <a:xfrm>
            <a:off x="402600" y="2265875"/>
            <a:ext cx="4584000" cy="2831100"/>
          </a:xfrm>
          <a:prstGeom prst="rect">
            <a:avLst/>
          </a:prstGeom>
        </p:spPr>
        <p:txBody>
          <a:bodyPr anchorCtr="0" anchor="t" bIns="45700" lIns="91425" spcFirstLastPara="1" rIns="91425" wrap="square" tIns="45700">
            <a:normAutofit fontScale="70000"/>
          </a:bodyPr>
          <a:lstStyle/>
          <a:p>
            <a:pPr indent="0" lvl="0" marL="0" rtl="0" algn="l">
              <a:spcBef>
                <a:spcPts val="1000"/>
              </a:spcBef>
              <a:spcAft>
                <a:spcPts val="0"/>
              </a:spcAft>
              <a:buNone/>
            </a:pPr>
            <a:r>
              <a:rPr lang="en-IN"/>
              <a:t>cloud_1 %&gt;% unnest_tokens(word,clean_text) %&gt;% group_by(Id_number)%&gt;% inner_join(get_sentiments('nrc')) %&gt;% count(sentiment,sort = TRUE)%&gt;% ggplot(aes(Id_number,n,color=sentiment))+geom_line()+ggtitle("Product Review Sentiment Analysis") +theme(plot.title = element_text(hjust = 0.5)) +xlab("Id")+ylab("Sentiment")</a:t>
            </a:r>
            <a:endParaRPr/>
          </a:p>
        </p:txBody>
      </p:sp>
      <p:pic>
        <p:nvPicPr>
          <p:cNvPr id="276" name="Google Shape;276;p29"/>
          <p:cNvPicPr preferRelativeResize="0"/>
          <p:nvPr/>
        </p:nvPicPr>
        <p:blipFill>
          <a:blip r:embed="rId3">
            <a:alphaModFix/>
          </a:blip>
          <a:stretch>
            <a:fillRect/>
          </a:stretch>
        </p:blipFill>
        <p:spPr>
          <a:xfrm>
            <a:off x="4986575" y="1446600"/>
            <a:ext cx="7018673" cy="4351199"/>
          </a:xfrm>
          <a:prstGeom prst="rect">
            <a:avLst/>
          </a:prstGeom>
          <a:noFill/>
          <a:ln>
            <a:noFill/>
          </a:ln>
        </p:spPr>
      </p:pic>
      <p:sp>
        <p:nvSpPr>
          <p:cNvPr id="277" name="Google Shape;277;p29"/>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p29"/>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457200" lvl="0" marL="2743200" rtl="0" algn="l">
              <a:spcBef>
                <a:spcPts val="0"/>
              </a:spcBef>
              <a:spcAft>
                <a:spcPts val="0"/>
              </a:spcAft>
              <a:buNone/>
            </a:pPr>
            <a:r>
              <a:rPr lang="en-IN">
                <a:latin typeface="Fira Sans Medium"/>
                <a:ea typeface="Fira Sans Medium"/>
                <a:cs typeface="Fira Sans Medium"/>
                <a:sym typeface="Fira Sans Medium"/>
              </a:rPr>
              <a:t>Word Cloud</a:t>
            </a:r>
            <a:endParaRPr>
              <a:latin typeface="Fira Sans Medium"/>
              <a:ea typeface="Fira Sans Medium"/>
              <a:cs typeface="Fira Sans Medium"/>
              <a:sym typeface="Fira Sans Medium"/>
            </a:endParaRPr>
          </a:p>
        </p:txBody>
      </p:sp>
      <p:sp>
        <p:nvSpPr>
          <p:cNvPr id="284" name="Google Shape;284;p30"/>
          <p:cNvSpPr txBox="1"/>
          <p:nvPr>
            <p:ph idx="1" type="body"/>
          </p:nvPr>
        </p:nvSpPr>
        <p:spPr>
          <a:xfrm>
            <a:off x="3271375" y="1495575"/>
            <a:ext cx="4655100" cy="1190100"/>
          </a:xfrm>
          <a:prstGeom prst="rect">
            <a:avLst/>
          </a:prstGeom>
        </p:spPr>
        <p:txBody>
          <a:bodyPr anchorCtr="0" anchor="t" bIns="45700" lIns="91425" spcFirstLastPara="1" rIns="91425" wrap="square" tIns="45700">
            <a:normAutofit fontScale="85000"/>
          </a:bodyPr>
          <a:lstStyle/>
          <a:p>
            <a:pPr indent="0" lvl="0" marL="0" rtl="0" algn="l">
              <a:spcBef>
                <a:spcPts val="1000"/>
              </a:spcBef>
              <a:spcAft>
                <a:spcPts val="0"/>
              </a:spcAft>
              <a:buNone/>
            </a:pPr>
            <a:r>
              <a:rPr lang="en-IN"/>
              <a:t>To plot the </a:t>
            </a:r>
            <a:r>
              <a:rPr lang="en-IN"/>
              <a:t>comparison cloud we</a:t>
            </a:r>
            <a:r>
              <a:rPr lang="en-IN"/>
              <a:t>  used bing lexicon and then plotted using naming two new columns</a:t>
            </a:r>
            <a:endParaRPr/>
          </a:p>
        </p:txBody>
      </p:sp>
      <p:pic>
        <p:nvPicPr>
          <p:cNvPr id="285" name="Google Shape;285;p30"/>
          <p:cNvPicPr preferRelativeResize="0"/>
          <p:nvPr/>
        </p:nvPicPr>
        <p:blipFill>
          <a:blip r:embed="rId3">
            <a:alphaModFix/>
          </a:blip>
          <a:stretch>
            <a:fillRect/>
          </a:stretch>
        </p:blipFill>
        <p:spPr>
          <a:xfrm>
            <a:off x="417950" y="2735203"/>
            <a:ext cx="4262325" cy="4122801"/>
          </a:xfrm>
          <a:prstGeom prst="rect">
            <a:avLst/>
          </a:prstGeom>
          <a:noFill/>
          <a:ln>
            <a:noFill/>
          </a:ln>
        </p:spPr>
      </p:pic>
      <p:pic>
        <p:nvPicPr>
          <p:cNvPr id="286" name="Google Shape;286;p30"/>
          <p:cNvPicPr preferRelativeResize="0"/>
          <p:nvPr/>
        </p:nvPicPr>
        <p:blipFill>
          <a:blip r:embed="rId4">
            <a:alphaModFix/>
          </a:blip>
          <a:stretch>
            <a:fillRect/>
          </a:stretch>
        </p:blipFill>
        <p:spPr>
          <a:xfrm>
            <a:off x="7329478" y="2735199"/>
            <a:ext cx="4498048" cy="412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p:nvPr/>
        </p:nvSpPr>
        <p:spPr>
          <a:xfrm rot="5400000">
            <a:off x="10415579" y="3402362"/>
            <a:ext cx="3312939" cy="4835022"/>
          </a:xfrm>
          <a:custGeom>
            <a:rect b="b" l="l" r="r" t="t"/>
            <a:pathLst>
              <a:path extrusionOk="0" h="4835022" w="3991493">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p31"/>
          <p:cNvSpPr txBox="1"/>
          <p:nvPr/>
        </p:nvSpPr>
        <p:spPr>
          <a:xfrm>
            <a:off x="3209901" y="2730700"/>
            <a:ext cx="53418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0"/>
              <a:buFont typeface="Arial"/>
              <a:buNone/>
            </a:pPr>
            <a:r>
              <a:rPr lang="en-IN" sz="8000">
                <a:solidFill>
                  <a:schemeClr val="dk1"/>
                </a:solidFill>
                <a:latin typeface="Fira Sans Medium"/>
                <a:ea typeface="Fira Sans Medium"/>
                <a:cs typeface="Fira Sans Medium"/>
                <a:sym typeface="Fira Sans Medium"/>
              </a:rPr>
              <a:t>T</a:t>
            </a:r>
            <a:r>
              <a:rPr b="0" i="0" lang="en-IN" sz="8000" u="none" cap="none" strike="noStrike">
                <a:solidFill>
                  <a:schemeClr val="dk1"/>
                </a:solidFill>
                <a:latin typeface="Fira Sans Medium"/>
                <a:ea typeface="Fira Sans Medium"/>
                <a:cs typeface="Fira Sans Medium"/>
                <a:sym typeface="Fira Sans Medium"/>
              </a:rPr>
              <a:t>hank</a:t>
            </a:r>
            <a:r>
              <a:rPr lang="en-IN" sz="8000">
                <a:solidFill>
                  <a:schemeClr val="dk1"/>
                </a:solidFill>
                <a:latin typeface="Fira Sans Medium"/>
                <a:ea typeface="Fira Sans Medium"/>
                <a:cs typeface="Fira Sans Medium"/>
                <a:sym typeface="Fira Sans Medium"/>
              </a:rPr>
              <a:t> You</a:t>
            </a:r>
            <a:r>
              <a:rPr b="0" i="0" lang="en-IN" sz="8000" u="none" cap="none" strike="noStrike">
                <a:solidFill>
                  <a:schemeClr val="dk1"/>
                </a:solidFill>
                <a:latin typeface="Fira Sans Medium"/>
                <a:ea typeface="Fira Sans Medium"/>
                <a:cs typeface="Fira Sans Medium"/>
                <a:sym typeface="Fira Sans Medium"/>
              </a:rPr>
              <a:t>!</a:t>
            </a:r>
            <a:endParaRPr b="0" i="0" sz="6600" u="none" cap="none" strike="noStrike">
              <a:solidFill>
                <a:schemeClr val="dk1"/>
              </a:solidFill>
              <a:latin typeface="Fira Sans Medium"/>
              <a:ea typeface="Fira Sans Medium"/>
              <a:cs typeface="Fira Sans Medium"/>
              <a:sym typeface="Fira Sans Medium"/>
            </a:endParaRPr>
          </a:p>
        </p:txBody>
      </p:sp>
      <p:sp>
        <p:nvSpPr>
          <p:cNvPr id="293" name="Google Shape;293;p31"/>
          <p:cNvSpPr/>
          <p:nvPr/>
        </p:nvSpPr>
        <p:spPr>
          <a:xfrm>
            <a:off x="4636606" y="3867382"/>
            <a:ext cx="1970712" cy="368863"/>
          </a:xfrm>
          <a:custGeom>
            <a:rect b="b" l="l" r="r" t="t"/>
            <a:pathLst>
              <a:path extrusionOk="0" h="1039050" w="4609853">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 name="Google Shape;294;p31"/>
          <p:cNvSpPr/>
          <p:nvPr/>
        </p:nvSpPr>
        <p:spPr>
          <a:xfrm>
            <a:off x="6393463" y="3832087"/>
            <a:ext cx="405079" cy="331305"/>
          </a:xfrm>
          <a:custGeom>
            <a:rect b="b" l="l" r="r" t="t"/>
            <a:pathLst>
              <a:path extrusionOk="0" h="933254" w="947553">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95" name="Google Shape;295;p31"/>
          <p:cNvGrpSpPr/>
          <p:nvPr/>
        </p:nvGrpSpPr>
        <p:grpSpPr>
          <a:xfrm>
            <a:off x="-6004162" y="-3520849"/>
            <a:ext cx="8584055" cy="8315160"/>
            <a:chOff x="-3350602" y="-3018856"/>
            <a:chExt cx="8584055" cy="8315160"/>
          </a:xfrm>
        </p:grpSpPr>
        <p:sp>
          <p:nvSpPr>
            <p:cNvPr id="296" name="Google Shape;296;p31"/>
            <p:cNvSpPr/>
            <p:nvPr/>
          </p:nvSpPr>
          <p:spPr>
            <a:xfrm rot="2476638">
              <a:off x="-634778" y="-2253935"/>
              <a:ext cx="4024696" cy="7105301"/>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31"/>
            <p:cNvSpPr/>
            <p:nvPr/>
          </p:nvSpPr>
          <p:spPr>
            <a:xfrm rot="3140703">
              <a:off x="-1321040" y="-2807586"/>
              <a:ext cx="4025111" cy="7106014"/>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nvSpPr>
        <p:spPr>
          <a:xfrm>
            <a:off x="1771686" y="2475878"/>
            <a:ext cx="2701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IN" sz="4800" u="none" cap="none" strike="noStrike">
                <a:latin typeface="Fira Sans Medium"/>
                <a:ea typeface="Fira Sans Medium"/>
                <a:cs typeface="Fira Sans Medium"/>
                <a:sym typeface="Fira Sans Medium"/>
              </a:rPr>
              <a:t>Agenda</a:t>
            </a:r>
            <a:endParaRPr b="0" i="0" sz="4000" u="none" cap="none" strike="noStrike">
              <a:latin typeface="Fira Sans Medium"/>
              <a:ea typeface="Fira Sans Medium"/>
              <a:cs typeface="Fira Sans Medium"/>
              <a:sym typeface="Fira Sans Medium"/>
            </a:endParaRPr>
          </a:p>
        </p:txBody>
      </p:sp>
      <p:sp>
        <p:nvSpPr>
          <p:cNvPr id="98" name="Google Shape;98;p15"/>
          <p:cNvSpPr txBox="1"/>
          <p:nvPr/>
        </p:nvSpPr>
        <p:spPr>
          <a:xfrm>
            <a:off x="6761446" y="678538"/>
            <a:ext cx="2348787"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Motivation</a:t>
            </a:r>
            <a:endParaRPr b="0" i="0" sz="1800" u="none" cap="none" strike="noStrike">
              <a:solidFill>
                <a:schemeClr val="dk1"/>
              </a:solidFill>
              <a:latin typeface="Fira Sans Medium"/>
              <a:ea typeface="Fira Sans Medium"/>
              <a:cs typeface="Fira Sans Medium"/>
              <a:sym typeface="Fira Sans Medium"/>
            </a:endParaRPr>
          </a:p>
        </p:txBody>
      </p:sp>
      <p:sp>
        <p:nvSpPr>
          <p:cNvPr id="99" name="Google Shape;99;p15"/>
          <p:cNvSpPr txBox="1"/>
          <p:nvPr/>
        </p:nvSpPr>
        <p:spPr>
          <a:xfrm>
            <a:off x="6761446" y="1303376"/>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lang="en-IN" sz="1600">
                <a:solidFill>
                  <a:schemeClr val="dk1"/>
                </a:solidFill>
                <a:latin typeface="Fira Sans Medium"/>
                <a:ea typeface="Fira Sans Medium"/>
                <a:cs typeface="Fira Sans Medium"/>
                <a:sym typeface="Fira Sans Medium"/>
              </a:rPr>
              <a:t>Packages Used</a:t>
            </a:r>
            <a:endParaRPr b="0" i="0" sz="1400" u="none" cap="none" strike="noStrike">
              <a:solidFill>
                <a:srgbClr val="000000"/>
              </a:solidFill>
              <a:latin typeface="Arial"/>
              <a:ea typeface="Arial"/>
              <a:cs typeface="Arial"/>
              <a:sym typeface="Arial"/>
            </a:endParaRPr>
          </a:p>
        </p:txBody>
      </p:sp>
      <p:sp>
        <p:nvSpPr>
          <p:cNvPr id="100" name="Google Shape;100;p15"/>
          <p:cNvSpPr txBox="1"/>
          <p:nvPr/>
        </p:nvSpPr>
        <p:spPr>
          <a:xfrm>
            <a:off x="6761450" y="1926600"/>
            <a:ext cx="243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lang="en-IN" sz="1600">
                <a:solidFill>
                  <a:schemeClr val="dk1"/>
                </a:solidFill>
                <a:latin typeface="Fira Sans Medium"/>
                <a:ea typeface="Fira Sans Medium"/>
                <a:cs typeface="Fira Sans Medium"/>
                <a:sym typeface="Fira Sans Medium"/>
              </a:rPr>
              <a:t>Web Scraper</a:t>
            </a:r>
            <a:endParaRPr b="0" i="0" sz="1800" u="none" cap="none" strike="noStrike">
              <a:solidFill>
                <a:schemeClr val="dk1"/>
              </a:solidFill>
              <a:latin typeface="Fira Sans Medium"/>
              <a:ea typeface="Fira Sans Medium"/>
              <a:cs typeface="Fira Sans Medium"/>
              <a:sym typeface="Fira Sans Medium"/>
            </a:endParaRPr>
          </a:p>
        </p:txBody>
      </p:sp>
      <p:sp>
        <p:nvSpPr>
          <p:cNvPr id="101" name="Google Shape;101;p15"/>
          <p:cNvSpPr txBox="1"/>
          <p:nvPr/>
        </p:nvSpPr>
        <p:spPr>
          <a:xfrm>
            <a:off x="6761446" y="2579998"/>
            <a:ext cx="3045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lang="en-IN" sz="1600">
                <a:solidFill>
                  <a:schemeClr val="dk1"/>
                </a:solidFill>
                <a:latin typeface="Fira Sans Medium"/>
                <a:ea typeface="Fira Sans Medium"/>
                <a:cs typeface="Fira Sans Medium"/>
                <a:sym typeface="Fira Sans Medium"/>
              </a:rPr>
              <a:t>Data Cleaning</a:t>
            </a:r>
            <a:endParaRPr b="0" i="0" sz="1800" u="none" cap="none" strike="noStrike">
              <a:solidFill>
                <a:schemeClr val="dk1"/>
              </a:solidFill>
              <a:latin typeface="Fira Sans Medium"/>
              <a:ea typeface="Fira Sans Medium"/>
              <a:cs typeface="Fira Sans Medium"/>
              <a:sym typeface="Fira Sans Medium"/>
            </a:endParaRPr>
          </a:p>
        </p:txBody>
      </p:sp>
      <p:sp>
        <p:nvSpPr>
          <p:cNvPr id="102" name="Google Shape;102;p15"/>
          <p:cNvSpPr txBox="1"/>
          <p:nvPr/>
        </p:nvSpPr>
        <p:spPr>
          <a:xfrm>
            <a:off x="6761446" y="3222316"/>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lang="en-IN" sz="1600">
                <a:solidFill>
                  <a:schemeClr val="dk1"/>
                </a:solidFill>
                <a:latin typeface="Fira Sans Medium"/>
                <a:ea typeface="Fira Sans Medium"/>
                <a:cs typeface="Fira Sans Medium"/>
                <a:sym typeface="Fira Sans Medium"/>
              </a:rPr>
              <a:t>Data Statistics</a:t>
            </a:r>
            <a:endParaRPr b="0" i="0" sz="1800" u="none" cap="none" strike="noStrike">
              <a:solidFill>
                <a:schemeClr val="dk1"/>
              </a:solidFill>
              <a:latin typeface="Fira Sans Medium"/>
              <a:ea typeface="Fira Sans Medium"/>
              <a:cs typeface="Fira Sans Medium"/>
              <a:sym typeface="Fira Sans Medium"/>
            </a:endParaRPr>
          </a:p>
        </p:txBody>
      </p:sp>
      <p:sp>
        <p:nvSpPr>
          <p:cNvPr id="103" name="Google Shape;103;p15"/>
          <p:cNvSpPr txBox="1"/>
          <p:nvPr/>
        </p:nvSpPr>
        <p:spPr>
          <a:xfrm>
            <a:off x="6761446" y="3852995"/>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lang="en-IN" sz="1600">
                <a:solidFill>
                  <a:schemeClr val="dk1"/>
                </a:solidFill>
                <a:latin typeface="Fira Sans Medium"/>
                <a:ea typeface="Fira Sans Medium"/>
                <a:cs typeface="Fira Sans Medium"/>
                <a:sym typeface="Fira Sans Medium"/>
              </a:rPr>
              <a:t>Sentiment Analysis</a:t>
            </a:r>
            <a:endParaRPr b="0" i="0" sz="1800" u="none" cap="none" strike="noStrike">
              <a:solidFill>
                <a:schemeClr val="dk1"/>
              </a:solidFill>
              <a:latin typeface="Fira Sans Medium"/>
              <a:ea typeface="Fira Sans Medium"/>
              <a:cs typeface="Fira Sans Medium"/>
              <a:sym typeface="Fira Sans Medium"/>
            </a:endParaRPr>
          </a:p>
        </p:txBody>
      </p:sp>
      <p:grpSp>
        <p:nvGrpSpPr>
          <p:cNvPr id="104" name="Google Shape;104;p15"/>
          <p:cNvGrpSpPr/>
          <p:nvPr/>
        </p:nvGrpSpPr>
        <p:grpSpPr>
          <a:xfrm>
            <a:off x="6083564" y="815056"/>
            <a:ext cx="158344" cy="5242322"/>
            <a:chOff x="5198868" y="938018"/>
            <a:chExt cx="158344" cy="5242322"/>
          </a:xfrm>
        </p:grpSpPr>
        <p:cxnSp>
          <p:nvCxnSpPr>
            <p:cNvPr id="105" name="Google Shape;105;p15"/>
            <p:cNvCxnSpPr/>
            <p:nvPr/>
          </p:nvCxnSpPr>
          <p:spPr>
            <a:xfrm>
              <a:off x="5276849" y="1016000"/>
              <a:ext cx="0" cy="5051425"/>
            </a:xfrm>
            <a:prstGeom prst="straightConnector1">
              <a:avLst/>
            </a:prstGeom>
            <a:noFill/>
            <a:ln cap="rnd" cmpd="sng" w="38100">
              <a:solidFill>
                <a:srgbClr val="595959">
                  <a:alpha val="80000"/>
                </a:srgbClr>
              </a:solidFill>
              <a:prstDash val="dot"/>
              <a:miter lim="800000"/>
              <a:headEnd len="sm" w="sm" type="none"/>
              <a:tailEnd len="sm" w="sm" type="none"/>
            </a:ln>
          </p:spPr>
        </p:cxnSp>
        <p:sp>
          <p:nvSpPr>
            <p:cNvPr id="106" name="Google Shape;106;p15"/>
            <p:cNvSpPr/>
            <p:nvPr/>
          </p:nvSpPr>
          <p:spPr>
            <a:xfrm>
              <a:off x="5198868" y="938018"/>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15"/>
            <p:cNvSpPr/>
            <p:nvPr/>
          </p:nvSpPr>
          <p:spPr>
            <a:xfrm>
              <a:off x="5198868" y="1564585"/>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15"/>
            <p:cNvSpPr/>
            <p:nvPr/>
          </p:nvSpPr>
          <p:spPr>
            <a:xfrm>
              <a:off x="5198868" y="2191152"/>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15"/>
            <p:cNvSpPr/>
            <p:nvPr/>
          </p:nvSpPr>
          <p:spPr>
            <a:xfrm>
              <a:off x="5198868" y="2846291"/>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15"/>
            <p:cNvSpPr/>
            <p:nvPr/>
          </p:nvSpPr>
          <p:spPr>
            <a:xfrm>
              <a:off x="5198868" y="3480003"/>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15"/>
            <p:cNvSpPr/>
            <p:nvPr/>
          </p:nvSpPr>
          <p:spPr>
            <a:xfrm>
              <a:off x="5198868" y="4113718"/>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15"/>
            <p:cNvSpPr/>
            <p:nvPr/>
          </p:nvSpPr>
          <p:spPr>
            <a:xfrm>
              <a:off x="5198868" y="4749810"/>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p15"/>
            <p:cNvSpPr/>
            <p:nvPr/>
          </p:nvSpPr>
          <p:spPr>
            <a:xfrm>
              <a:off x="5198868" y="5385903"/>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15"/>
            <p:cNvSpPr/>
            <p:nvPr/>
          </p:nvSpPr>
          <p:spPr>
            <a:xfrm>
              <a:off x="5201249" y="6024377"/>
              <a:ext cx="155963" cy="155963"/>
            </a:xfrm>
            <a:prstGeom prst="ellipse">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5" name="Google Shape;115;p15"/>
          <p:cNvSpPr txBox="1"/>
          <p:nvPr/>
        </p:nvSpPr>
        <p:spPr>
          <a:xfrm>
            <a:off x="6761446" y="4488261"/>
            <a:ext cx="2348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lang="en-IN" sz="1600">
                <a:solidFill>
                  <a:schemeClr val="dk1"/>
                </a:solidFill>
                <a:latin typeface="Fira Sans Medium"/>
                <a:ea typeface="Fira Sans Medium"/>
                <a:cs typeface="Fira Sans Medium"/>
                <a:sym typeface="Fira Sans Medium"/>
              </a:rPr>
              <a:t>Results on NRC Lexicon</a:t>
            </a:r>
            <a:endParaRPr b="0" i="0" sz="1800" u="none" cap="none" strike="noStrike">
              <a:solidFill>
                <a:schemeClr val="dk1"/>
              </a:solidFill>
              <a:latin typeface="Fira Sans Medium"/>
              <a:ea typeface="Fira Sans Medium"/>
              <a:cs typeface="Fira Sans Medium"/>
              <a:sym typeface="Fira Sans Medium"/>
            </a:endParaRPr>
          </a:p>
        </p:txBody>
      </p:sp>
      <p:sp>
        <p:nvSpPr>
          <p:cNvPr id="116" name="Google Shape;116;p15"/>
          <p:cNvSpPr txBox="1"/>
          <p:nvPr/>
        </p:nvSpPr>
        <p:spPr>
          <a:xfrm>
            <a:off x="6761451" y="5123525"/>
            <a:ext cx="2701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lang="en-IN" sz="1600">
                <a:solidFill>
                  <a:schemeClr val="dk1"/>
                </a:solidFill>
                <a:latin typeface="Fira Sans Medium"/>
                <a:ea typeface="Fira Sans Medium"/>
                <a:cs typeface="Fira Sans Medium"/>
                <a:sym typeface="Fira Sans Medium"/>
              </a:rPr>
              <a:t>Results on Affin Lexicon</a:t>
            </a:r>
            <a:endParaRPr b="0" i="0" sz="1800" u="none" cap="none" strike="noStrike">
              <a:solidFill>
                <a:schemeClr val="dk1"/>
              </a:solidFill>
              <a:latin typeface="Fira Sans Medium"/>
              <a:ea typeface="Fira Sans Medium"/>
              <a:cs typeface="Fira Sans Medium"/>
              <a:sym typeface="Fira Sans Medium"/>
            </a:endParaRPr>
          </a:p>
        </p:txBody>
      </p:sp>
      <p:sp>
        <p:nvSpPr>
          <p:cNvPr id="117" name="Google Shape;117;p15"/>
          <p:cNvSpPr txBox="1"/>
          <p:nvPr/>
        </p:nvSpPr>
        <p:spPr>
          <a:xfrm>
            <a:off x="6761451" y="5763600"/>
            <a:ext cx="2701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lang="en-IN" sz="1600">
                <a:solidFill>
                  <a:schemeClr val="dk1"/>
                </a:solidFill>
                <a:latin typeface="Fira Sans Medium"/>
                <a:ea typeface="Fira Sans Medium"/>
                <a:cs typeface="Fira Sans Medium"/>
                <a:sym typeface="Fira Sans Medium"/>
              </a:rPr>
              <a:t>Results on Bing Lexicon</a:t>
            </a:r>
            <a:endParaRPr b="0" i="0" sz="1800" u="none" cap="none" strike="noStrike">
              <a:solidFill>
                <a:schemeClr val="dk1"/>
              </a:solidFill>
              <a:latin typeface="Fira Sans Medium"/>
              <a:ea typeface="Fira Sans Medium"/>
              <a:cs typeface="Fira Sans Medium"/>
              <a:sym typeface="Fira Sans Medium"/>
            </a:endParaRPr>
          </a:p>
        </p:txBody>
      </p:sp>
      <p:sp>
        <p:nvSpPr>
          <p:cNvPr id="118" name="Google Shape;118;p15"/>
          <p:cNvSpPr/>
          <p:nvPr/>
        </p:nvSpPr>
        <p:spPr>
          <a:xfrm rot="-9217753">
            <a:off x="11297179" y="5159079"/>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15"/>
          <p:cNvSpPr/>
          <p:nvPr/>
        </p:nvSpPr>
        <p:spPr>
          <a:xfrm flipH="1" rot="3308474">
            <a:off x="11217169" y="5803699"/>
            <a:ext cx="1251936" cy="2210578"/>
          </a:xfrm>
          <a:custGeom>
            <a:rect b="b" l="l" r="r" t="t"/>
            <a:pathLst>
              <a:path extrusionOk="0" h="1501074" w="1137091">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15"/>
          <p:cNvSpPr txBox="1"/>
          <p:nvPr/>
        </p:nvSpPr>
        <p:spPr>
          <a:xfrm>
            <a:off x="5008057" y="678538"/>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01</a:t>
            </a:r>
            <a:endParaRPr b="0" i="0" sz="1800" u="none" cap="none" strike="noStrike">
              <a:solidFill>
                <a:schemeClr val="dk1"/>
              </a:solidFill>
              <a:latin typeface="Fira Sans Medium"/>
              <a:ea typeface="Fira Sans Medium"/>
              <a:cs typeface="Fira Sans Medium"/>
              <a:sym typeface="Fira Sans Medium"/>
            </a:endParaRPr>
          </a:p>
        </p:txBody>
      </p:sp>
      <p:sp>
        <p:nvSpPr>
          <p:cNvPr id="121" name="Google Shape;121;p15"/>
          <p:cNvSpPr txBox="1"/>
          <p:nvPr/>
        </p:nvSpPr>
        <p:spPr>
          <a:xfrm>
            <a:off x="5008057" y="1303376"/>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02</a:t>
            </a:r>
            <a:endParaRPr b="0" i="0" sz="1800" u="none" cap="none" strike="noStrike">
              <a:solidFill>
                <a:schemeClr val="dk1"/>
              </a:solidFill>
              <a:latin typeface="Fira Sans Medium"/>
              <a:ea typeface="Fira Sans Medium"/>
              <a:cs typeface="Fira Sans Medium"/>
              <a:sym typeface="Fira Sans Medium"/>
            </a:endParaRPr>
          </a:p>
        </p:txBody>
      </p:sp>
      <p:sp>
        <p:nvSpPr>
          <p:cNvPr id="122" name="Google Shape;122;p15"/>
          <p:cNvSpPr txBox="1"/>
          <p:nvPr/>
        </p:nvSpPr>
        <p:spPr>
          <a:xfrm>
            <a:off x="5008057" y="1926595"/>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03</a:t>
            </a:r>
            <a:endParaRPr b="0" i="0" sz="1800" u="none" cap="none" strike="noStrike">
              <a:solidFill>
                <a:schemeClr val="dk1"/>
              </a:solidFill>
              <a:latin typeface="Fira Sans Medium"/>
              <a:ea typeface="Fira Sans Medium"/>
              <a:cs typeface="Fira Sans Medium"/>
              <a:sym typeface="Fira Sans Medium"/>
            </a:endParaRPr>
          </a:p>
        </p:txBody>
      </p:sp>
      <p:sp>
        <p:nvSpPr>
          <p:cNvPr id="123" name="Google Shape;123;p15"/>
          <p:cNvSpPr txBox="1"/>
          <p:nvPr/>
        </p:nvSpPr>
        <p:spPr>
          <a:xfrm>
            <a:off x="5008057" y="2579998"/>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04</a:t>
            </a:r>
            <a:endParaRPr b="0" i="0" sz="1800" u="none" cap="none" strike="noStrike">
              <a:solidFill>
                <a:schemeClr val="dk1"/>
              </a:solidFill>
              <a:latin typeface="Fira Sans Medium"/>
              <a:ea typeface="Fira Sans Medium"/>
              <a:cs typeface="Fira Sans Medium"/>
              <a:sym typeface="Fira Sans Medium"/>
            </a:endParaRPr>
          </a:p>
        </p:txBody>
      </p:sp>
      <p:sp>
        <p:nvSpPr>
          <p:cNvPr id="124" name="Google Shape;124;p15"/>
          <p:cNvSpPr txBox="1"/>
          <p:nvPr/>
        </p:nvSpPr>
        <p:spPr>
          <a:xfrm>
            <a:off x="5008057" y="3222316"/>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05</a:t>
            </a:r>
            <a:endParaRPr b="0" i="0" sz="1800" u="none" cap="none" strike="noStrike">
              <a:solidFill>
                <a:schemeClr val="dk1"/>
              </a:solidFill>
              <a:latin typeface="Fira Sans Medium"/>
              <a:ea typeface="Fira Sans Medium"/>
              <a:cs typeface="Fira Sans Medium"/>
              <a:sym typeface="Fira Sans Medium"/>
            </a:endParaRPr>
          </a:p>
        </p:txBody>
      </p:sp>
      <p:sp>
        <p:nvSpPr>
          <p:cNvPr id="125" name="Google Shape;125;p15"/>
          <p:cNvSpPr txBox="1"/>
          <p:nvPr/>
        </p:nvSpPr>
        <p:spPr>
          <a:xfrm>
            <a:off x="5008057" y="3852995"/>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06</a:t>
            </a:r>
            <a:endParaRPr b="0" i="0" sz="1800" u="none" cap="none" strike="noStrike">
              <a:solidFill>
                <a:schemeClr val="dk1"/>
              </a:solidFill>
              <a:latin typeface="Fira Sans Medium"/>
              <a:ea typeface="Fira Sans Medium"/>
              <a:cs typeface="Fira Sans Medium"/>
              <a:sym typeface="Fira Sans Medium"/>
            </a:endParaRPr>
          </a:p>
        </p:txBody>
      </p:sp>
      <p:sp>
        <p:nvSpPr>
          <p:cNvPr id="126" name="Google Shape;126;p15"/>
          <p:cNvSpPr txBox="1"/>
          <p:nvPr/>
        </p:nvSpPr>
        <p:spPr>
          <a:xfrm>
            <a:off x="5008057" y="4488261"/>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07</a:t>
            </a:r>
            <a:endParaRPr b="0" i="0" sz="1800" u="none" cap="none" strike="noStrike">
              <a:solidFill>
                <a:schemeClr val="dk1"/>
              </a:solidFill>
              <a:latin typeface="Fira Sans Medium"/>
              <a:ea typeface="Fira Sans Medium"/>
              <a:cs typeface="Fira Sans Medium"/>
              <a:sym typeface="Fira Sans Medium"/>
            </a:endParaRPr>
          </a:p>
        </p:txBody>
      </p:sp>
      <p:sp>
        <p:nvSpPr>
          <p:cNvPr id="127" name="Google Shape;127;p15"/>
          <p:cNvSpPr txBox="1"/>
          <p:nvPr/>
        </p:nvSpPr>
        <p:spPr>
          <a:xfrm>
            <a:off x="5008057" y="5123527"/>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08</a:t>
            </a:r>
            <a:endParaRPr b="0" i="0" sz="1800" u="none" cap="none" strike="noStrike">
              <a:solidFill>
                <a:schemeClr val="dk1"/>
              </a:solidFill>
              <a:latin typeface="Fira Sans Medium"/>
              <a:ea typeface="Fira Sans Medium"/>
              <a:cs typeface="Fira Sans Medium"/>
              <a:sym typeface="Fira Sans Medium"/>
            </a:endParaRPr>
          </a:p>
        </p:txBody>
      </p:sp>
      <p:sp>
        <p:nvSpPr>
          <p:cNvPr id="128" name="Google Shape;128;p15"/>
          <p:cNvSpPr txBox="1"/>
          <p:nvPr/>
        </p:nvSpPr>
        <p:spPr>
          <a:xfrm>
            <a:off x="5008057" y="5763608"/>
            <a:ext cx="739352" cy="38523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n-IN" sz="1600" u="none" cap="none" strike="noStrike">
                <a:solidFill>
                  <a:schemeClr val="dk1"/>
                </a:solidFill>
                <a:latin typeface="Fira Sans Medium"/>
                <a:ea typeface="Fira Sans Medium"/>
                <a:cs typeface="Fira Sans Medium"/>
                <a:sym typeface="Fira Sans Medium"/>
              </a:rPr>
              <a:t>09</a:t>
            </a:r>
            <a:endParaRPr b="0" i="0" sz="1800" u="none" cap="none" strike="noStrike">
              <a:solidFill>
                <a:schemeClr val="dk1"/>
              </a:solidFill>
              <a:latin typeface="Fira Sans Medium"/>
              <a:ea typeface="Fira Sans Medium"/>
              <a:cs typeface="Fira Sans Medium"/>
              <a:sym typeface="Fira Sans Medium"/>
            </a:endParaRPr>
          </a:p>
        </p:txBody>
      </p:sp>
      <p:sp>
        <p:nvSpPr>
          <p:cNvPr id="129" name="Google Shape;129;p15"/>
          <p:cNvSpPr/>
          <p:nvPr/>
        </p:nvSpPr>
        <p:spPr>
          <a:xfrm rot="2700000">
            <a:off x="11434856" y="54845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15"/>
          <p:cNvSpPr/>
          <p:nvPr/>
        </p:nvSpPr>
        <p:spPr>
          <a:xfrm rot="2700000">
            <a:off x="-215066" y="-5794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6"/>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16"/>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16"/>
          <p:cNvSpPr txBox="1"/>
          <p:nvPr/>
        </p:nvSpPr>
        <p:spPr>
          <a:xfrm>
            <a:off x="599425" y="2892250"/>
            <a:ext cx="7434300" cy="3260700"/>
          </a:xfrm>
          <a:prstGeom prst="rect">
            <a:avLst/>
          </a:prstGeom>
          <a:noFill/>
          <a:ln>
            <a:noFill/>
          </a:ln>
        </p:spPr>
        <p:txBody>
          <a:bodyPr anchorCtr="0" anchor="t" bIns="45700" lIns="91425" spcFirstLastPara="1" rIns="91425" wrap="square" tIns="45700">
            <a:spAutoFit/>
          </a:bodyPr>
          <a:lstStyle/>
          <a:p>
            <a:pPr indent="-361950" lvl="0" marL="457200" marR="0" rtl="0" algn="l">
              <a:lnSpc>
                <a:spcPct val="115000"/>
              </a:lnSpc>
              <a:spcBef>
                <a:spcPts val="0"/>
              </a:spcBef>
              <a:spcAft>
                <a:spcPts val="0"/>
              </a:spcAft>
              <a:buClr>
                <a:schemeClr val="dk1"/>
              </a:buClr>
              <a:buSzPts val="2100"/>
              <a:buFont typeface="Roboto"/>
              <a:buChar char="❏"/>
            </a:pPr>
            <a:r>
              <a:rPr b="0" i="0" lang="en-IN" sz="2100" u="none" cap="none" strike="noStrike">
                <a:solidFill>
                  <a:schemeClr val="dk1"/>
                </a:solidFill>
                <a:latin typeface="Roboto"/>
                <a:ea typeface="Roboto"/>
                <a:cs typeface="Roboto"/>
                <a:sym typeface="Roboto"/>
              </a:rPr>
              <a:t>What do people look for when they’re buying a product?</a:t>
            </a:r>
            <a:endParaRPr b="0" i="0" sz="2100" u="none" cap="none" strike="noStrike">
              <a:solidFill>
                <a:schemeClr val="dk1"/>
              </a:solidFill>
              <a:latin typeface="Roboto"/>
              <a:ea typeface="Roboto"/>
              <a:cs typeface="Roboto"/>
              <a:sym typeface="Roboto"/>
            </a:endParaRPr>
          </a:p>
          <a:p>
            <a:pPr indent="-361950" lvl="0" marL="457200" marR="0" rtl="0" algn="l">
              <a:lnSpc>
                <a:spcPct val="115000"/>
              </a:lnSpc>
              <a:spcBef>
                <a:spcPts val="0"/>
              </a:spcBef>
              <a:spcAft>
                <a:spcPts val="0"/>
              </a:spcAft>
              <a:buClr>
                <a:schemeClr val="dk1"/>
              </a:buClr>
              <a:buSzPts val="2100"/>
              <a:buFont typeface="Roboto"/>
              <a:buChar char="❏"/>
            </a:pPr>
            <a:r>
              <a:rPr b="0" i="0" lang="en-IN" sz="2100" u="none" cap="none" strike="noStrike">
                <a:solidFill>
                  <a:schemeClr val="dk1"/>
                </a:solidFill>
                <a:latin typeface="Roboto"/>
                <a:ea typeface="Roboto"/>
                <a:cs typeface="Roboto"/>
                <a:sym typeface="Roboto"/>
              </a:rPr>
              <a:t>Gauging the sentiment of customer’s experience on the purchase</a:t>
            </a:r>
            <a:endParaRPr b="0" i="0" sz="2100" u="none" cap="none" strike="noStrike">
              <a:solidFill>
                <a:schemeClr val="dk1"/>
              </a:solidFill>
              <a:latin typeface="Roboto"/>
              <a:ea typeface="Roboto"/>
              <a:cs typeface="Roboto"/>
              <a:sym typeface="Roboto"/>
            </a:endParaRPr>
          </a:p>
          <a:p>
            <a:pPr indent="-361950" lvl="0" marL="457200" marR="0" rtl="0" algn="l">
              <a:lnSpc>
                <a:spcPct val="115000"/>
              </a:lnSpc>
              <a:spcBef>
                <a:spcPts val="0"/>
              </a:spcBef>
              <a:spcAft>
                <a:spcPts val="0"/>
              </a:spcAft>
              <a:buClr>
                <a:schemeClr val="dk1"/>
              </a:buClr>
              <a:buSzPts val="2100"/>
              <a:buFont typeface="Roboto"/>
              <a:buChar char="❏"/>
            </a:pPr>
            <a:r>
              <a:rPr b="0" i="0" lang="en-IN" sz="2100" u="none" cap="none" strike="noStrike">
                <a:solidFill>
                  <a:schemeClr val="dk1"/>
                </a:solidFill>
                <a:latin typeface="Roboto"/>
                <a:ea typeface="Roboto"/>
                <a:cs typeface="Roboto"/>
                <a:sym typeface="Roboto"/>
              </a:rPr>
              <a:t>Explore various lexicons available in R</a:t>
            </a:r>
            <a:endParaRPr b="0" i="0" sz="2100" u="none" cap="none" strike="noStrike">
              <a:solidFill>
                <a:schemeClr val="dk1"/>
              </a:solidFill>
              <a:latin typeface="Roboto"/>
              <a:ea typeface="Roboto"/>
              <a:cs typeface="Roboto"/>
              <a:sym typeface="Roboto"/>
            </a:endParaRPr>
          </a:p>
          <a:p>
            <a:pPr indent="0" lvl="0" marL="0" marR="0" rtl="0" algn="l">
              <a:lnSpc>
                <a:spcPct val="115000"/>
              </a:lnSpc>
              <a:spcBef>
                <a:spcPts val="2200"/>
              </a:spcBef>
              <a:spcAft>
                <a:spcPts val="0"/>
              </a:spcAft>
              <a:buClr>
                <a:srgbClr val="000000"/>
              </a:buClr>
              <a:buSzPts val="2100"/>
              <a:buFont typeface="Arial"/>
              <a:buNone/>
            </a:pPr>
            <a:r>
              <a:t/>
            </a:r>
            <a:endParaRPr b="0" i="0" sz="2100" u="none" cap="none" strike="noStrike">
              <a:solidFill>
                <a:schemeClr val="dk1"/>
              </a:solidFill>
              <a:latin typeface="Roboto"/>
              <a:ea typeface="Roboto"/>
              <a:cs typeface="Roboto"/>
              <a:sym typeface="Roboto"/>
            </a:endParaRPr>
          </a:p>
          <a:p>
            <a:pPr indent="0" lvl="0" marL="0" marR="0" rtl="0" algn="l">
              <a:lnSpc>
                <a:spcPct val="115000"/>
              </a:lnSpc>
              <a:spcBef>
                <a:spcPts val="220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457200" marR="0" rtl="0" algn="l">
              <a:lnSpc>
                <a:spcPct val="130000"/>
              </a:lnSpc>
              <a:spcBef>
                <a:spcPts val="220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138" name="Google Shape;138;p16"/>
          <p:cNvSpPr txBox="1"/>
          <p:nvPr/>
        </p:nvSpPr>
        <p:spPr>
          <a:xfrm>
            <a:off x="586092" y="2061246"/>
            <a:ext cx="3393878"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chemeClr val="dk1"/>
                </a:solidFill>
                <a:latin typeface="Fira Sans Medium"/>
                <a:ea typeface="Fira Sans Medium"/>
                <a:cs typeface="Fira Sans Medium"/>
                <a:sym typeface="Fira Sans Medium"/>
              </a:rPr>
              <a:t>Motivation</a:t>
            </a:r>
            <a:endParaRPr b="0" i="0" sz="3600" u="none" cap="none" strike="noStrike">
              <a:solidFill>
                <a:schemeClr val="dk1"/>
              </a:solidFill>
              <a:latin typeface="Fira Sans Medium"/>
              <a:ea typeface="Fira Sans Medium"/>
              <a:cs typeface="Fira Sans Medium"/>
              <a:sym typeface="Fira Sans Medium"/>
            </a:endParaRPr>
          </a:p>
        </p:txBody>
      </p:sp>
      <p:pic>
        <p:nvPicPr>
          <p:cNvPr id="139" name="Google Shape;139;p16"/>
          <p:cNvPicPr preferRelativeResize="0"/>
          <p:nvPr/>
        </p:nvPicPr>
        <p:blipFill rotWithShape="1">
          <a:blip r:embed="rId3">
            <a:alphaModFix/>
          </a:blip>
          <a:srcRect b="0" l="0" r="0" t="0"/>
          <a:stretch/>
        </p:blipFill>
        <p:spPr>
          <a:xfrm>
            <a:off x="8577175" y="351825"/>
            <a:ext cx="1651800" cy="1651800"/>
          </a:xfrm>
          <a:prstGeom prst="rect">
            <a:avLst/>
          </a:prstGeom>
          <a:noFill/>
          <a:ln>
            <a:noFill/>
          </a:ln>
        </p:spPr>
      </p:pic>
      <p:pic>
        <p:nvPicPr>
          <p:cNvPr id="140" name="Google Shape;140;p16"/>
          <p:cNvPicPr preferRelativeResize="0"/>
          <p:nvPr/>
        </p:nvPicPr>
        <p:blipFill rotWithShape="1">
          <a:blip r:embed="rId4">
            <a:alphaModFix/>
          </a:blip>
          <a:srcRect b="0" l="0" r="0" t="0"/>
          <a:stretch/>
        </p:blipFill>
        <p:spPr>
          <a:xfrm>
            <a:off x="6906674" y="351825"/>
            <a:ext cx="1575001" cy="1651808"/>
          </a:xfrm>
          <a:prstGeom prst="rect">
            <a:avLst/>
          </a:prstGeom>
          <a:noFill/>
          <a:ln>
            <a:noFill/>
          </a:ln>
        </p:spPr>
      </p:pic>
      <p:pic>
        <p:nvPicPr>
          <p:cNvPr id="141" name="Google Shape;141;p16"/>
          <p:cNvPicPr preferRelativeResize="0"/>
          <p:nvPr/>
        </p:nvPicPr>
        <p:blipFill rotWithShape="1">
          <a:blip r:embed="rId5">
            <a:alphaModFix/>
          </a:blip>
          <a:srcRect b="0" l="0" r="0" t="0"/>
          <a:stretch/>
        </p:blipFill>
        <p:spPr>
          <a:xfrm>
            <a:off x="10133475" y="294199"/>
            <a:ext cx="1767050" cy="1767050"/>
          </a:xfrm>
          <a:prstGeom prst="rect">
            <a:avLst/>
          </a:prstGeom>
          <a:noFill/>
          <a:ln>
            <a:noFill/>
          </a:ln>
        </p:spPr>
      </p:pic>
      <p:pic>
        <p:nvPicPr>
          <p:cNvPr descr="Shape, icon&#10;&#10;Description automatically generated" id="142" name="Google Shape;142;p16"/>
          <p:cNvPicPr preferRelativeResize="0"/>
          <p:nvPr/>
        </p:nvPicPr>
        <p:blipFill rotWithShape="1">
          <a:blip r:embed="rId6">
            <a:alphaModFix/>
          </a:blip>
          <a:srcRect b="0" l="0" r="0" t="0"/>
          <a:stretch/>
        </p:blipFill>
        <p:spPr>
          <a:xfrm>
            <a:off x="0" y="4522600"/>
            <a:ext cx="2748819" cy="27488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Fira Sans Medium"/>
                <a:ea typeface="Fira Sans Medium"/>
                <a:cs typeface="Fira Sans Medium"/>
                <a:sym typeface="Fira Sans Medium"/>
              </a:rPr>
              <a:t>Packages Used</a:t>
            </a:r>
            <a:endParaRPr>
              <a:latin typeface="Fira Sans Medium"/>
              <a:ea typeface="Fira Sans Medium"/>
              <a:cs typeface="Fira Sans Medium"/>
              <a:sym typeface="Fira Sans Medium"/>
            </a:endParaRPr>
          </a:p>
        </p:txBody>
      </p:sp>
      <p:sp>
        <p:nvSpPr>
          <p:cNvPr id="148" name="Google Shape;148;p17"/>
          <p:cNvSpPr txBox="1"/>
          <p:nvPr>
            <p:ph idx="1" type="body"/>
          </p:nvPr>
        </p:nvSpPr>
        <p:spPr>
          <a:xfrm>
            <a:off x="838200" y="1516100"/>
            <a:ext cx="10515600" cy="4660800"/>
          </a:xfrm>
          <a:prstGeom prst="rect">
            <a:avLst/>
          </a:prstGeom>
        </p:spPr>
        <p:txBody>
          <a:bodyPr anchorCtr="0" anchor="t" bIns="45700" lIns="91425" spcFirstLastPara="1" rIns="91425" wrap="square" tIns="45700">
            <a:normAutofit lnSpcReduction="20000"/>
          </a:bodyPr>
          <a:lstStyle/>
          <a:p>
            <a:pPr indent="-342900" lvl="0" marL="457200" rtl="0" algn="l">
              <a:spcBef>
                <a:spcPts val="1000"/>
              </a:spcBef>
              <a:spcAft>
                <a:spcPts val="0"/>
              </a:spcAft>
              <a:buSzPts val="1800"/>
              <a:buChar char="•"/>
            </a:pPr>
            <a:r>
              <a:rPr lang="en-IN"/>
              <a:t>XML</a:t>
            </a:r>
            <a:endParaRPr/>
          </a:p>
          <a:p>
            <a:pPr indent="-342900" lvl="0" marL="457200" rtl="0" algn="l">
              <a:spcBef>
                <a:spcPts val="0"/>
              </a:spcBef>
              <a:spcAft>
                <a:spcPts val="0"/>
              </a:spcAft>
              <a:buSzPts val="1800"/>
              <a:buChar char="•"/>
            </a:pPr>
            <a:r>
              <a:rPr lang="en-IN"/>
              <a:t>Tidyverse</a:t>
            </a:r>
            <a:endParaRPr/>
          </a:p>
          <a:p>
            <a:pPr indent="-342900" lvl="0" marL="457200" rtl="0" algn="l">
              <a:spcBef>
                <a:spcPts val="0"/>
              </a:spcBef>
              <a:spcAft>
                <a:spcPts val="0"/>
              </a:spcAft>
              <a:buSzPts val="1800"/>
              <a:buChar char="•"/>
            </a:pPr>
            <a:r>
              <a:rPr b="1" lang="en-IN"/>
              <a:t>Rsentiment</a:t>
            </a:r>
            <a:endParaRPr b="1"/>
          </a:p>
          <a:p>
            <a:pPr indent="-342900" lvl="0" marL="457200" rtl="0" algn="l">
              <a:spcBef>
                <a:spcPts val="0"/>
              </a:spcBef>
              <a:spcAft>
                <a:spcPts val="0"/>
              </a:spcAft>
              <a:buSzPts val="1800"/>
              <a:buChar char="•"/>
            </a:pPr>
            <a:r>
              <a:rPr lang="en-IN"/>
              <a:t>Dplyr</a:t>
            </a:r>
            <a:endParaRPr/>
          </a:p>
          <a:p>
            <a:pPr indent="-342900" lvl="0" marL="457200" rtl="0" algn="l">
              <a:spcBef>
                <a:spcPts val="0"/>
              </a:spcBef>
              <a:spcAft>
                <a:spcPts val="0"/>
              </a:spcAft>
              <a:buSzPts val="1800"/>
              <a:buChar char="•"/>
            </a:pPr>
            <a:r>
              <a:rPr b="1" lang="en-IN"/>
              <a:t>Rvest</a:t>
            </a:r>
            <a:endParaRPr b="1"/>
          </a:p>
          <a:p>
            <a:pPr indent="-342900" lvl="0" marL="457200" rtl="0" algn="l">
              <a:spcBef>
                <a:spcPts val="0"/>
              </a:spcBef>
              <a:spcAft>
                <a:spcPts val="0"/>
              </a:spcAft>
              <a:buSzPts val="1800"/>
              <a:buChar char="•"/>
            </a:pPr>
            <a:r>
              <a:rPr b="1" lang="en-IN"/>
              <a:t>Stringr</a:t>
            </a:r>
            <a:endParaRPr b="1"/>
          </a:p>
          <a:p>
            <a:pPr indent="-342900" lvl="0" marL="457200" rtl="0" algn="l">
              <a:spcBef>
                <a:spcPts val="0"/>
              </a:spcBef>
              <a:spcAft>
                <a:spcPts val="0"/>
              </a:spcAft>
              <a:buSzPts val="1800"/>
              <a:buChar char="•"/>
            </a:pPr>
            <a:r>
              <a:rPr lang="en-IN"/>
              <a:t>Ggplot2</a:t>
            </a:r>
            <a:endParaRPr/>
          </a:p>
          <a:p>
            <a:pPr indent="-342900" lvl="0" marL="457200" rtl="0" algn="l">
              <a:spcBef>
                <a:spcPts val="0"/>
              </a:spcBef>
              <a:spcAft>
                <a:spcPts val="0"/>
              </a:spcAft>
              <a:buSzPts val="1800"/>
              <a:buChar char="•"/>
            </a:pPr>
            <a:r>
              <a:rPr lang="en-IN"/>
              <a:t>Wordcloud</a:t>
            </a:r>
            <a:endParaRPr/>
          </a:p>
          <a:p>
            <a:pPr indent="-342900" lvl="0" marL="457200" rtl="0" algn="l">
              <a:spcBef>
                <a:spcPts val="0"/>
              </a:spcBef>
              <a:spcAft>
                <a:spcPts val="0"/>
              </a:spcAft>
              <a:buSzPts val="1800"/>
              <a:buChar char="•"/>
            </a:pPr>
            <a:r>
              <a:rPr lang="en-IN"/>
              <a:t>Qdap</a:t>
            </a:r>
            <a:endParaRPr/>
          </a:p>
          <a:p>
            <a:pPr indent="-342900" lvl="0" marL="457200" rtl="0" algn="l">
              <a:spcBef>
                <a:spcPts val="0"/>
              </a:spcBef>
              <a:spcAft>
                <a:spcPts val="0"/>
              </a:spcAft>
              <a:buSzPts val="1800"/>
              <a:buChar char="•"/>
            </a:pPr>
            <a:r>
              <a:rPr lang="en-IN"/>
              <a:t>Tidytext</a:t>
            </a:r>
            <a:endParaRPr/>
          </a:p>
          <a:p>
            <a:pPr indent="-342900" lvl="0" marL="457200" rtl="0" algn="l">
              <a:spcBef>
                <a:spcPts val="0"/>
              </a:spcBef>
              <a:spcAft>
                <a:spcPts val="0"/>
              </a:spcAft>
              <a:buSzPts val="1800"/>
              <a:buChar char="•"/>
            </a:pPr>
            <a:r>
              <a:rPr lang="en-IN"/>
              <a:t>Textdata</a:t>
            </a:r>
            <a:endParaRPr/>
          </a:p>
          <a:p>
            <a:pPr indent="-342900" lvl="0" marL="457200" rtl="0" algn="l">
              <a:spcBef>
                <a:spcPts val="0"/>
              </a:spcBef>
              <a:spcAft>
                <a:spcPts val="0"/>
              </a:spcAft>
              <a:buSzPts val="1800"/>
              <a:buChar char="•"/>
            </a:pPr>
            <a:r>
              <a:rPr b="1" lang="en-IN"/>
              <a:t>tm</a:t>
            </a:r>
            <a:endParaRPr b="1"/>
          </a:p>
          <a:p>
            <a:pPr indent="-342900" lvl="0" marL="457200" rtl="0" algn="l">
              <a:spcBef>
                <a:spcPts val="0"/>
              </a:spcBef>
              <a:spcAft>
                <a:spcPts val="0"/>
              </a:spcAft>
              <a:buSzPts val="1800"/>
              <a:buChar char="•"/>
            </a:pPr>
            <a:r>
              <a:rPr b="1" lang="en-IN"/>
              <a:t>Ggthemes</a:t>
            </a:r>
            <a:endParaRPr b="1"/>
          </a:p>
          <a:p>
            <a:pPr indent="-342900" lvl="0" marL="457200" rtl="0" algn="l">
              <a:spcBef>
                <a:spcPts val="0"/>
              </a:spcBef>
              <a:spcAft>
                <a:spcPts val="0"/>
              </a:spcAft>
              <a:buSzPts val="1800"/>
              <a:buChar char="•"/>
            </a:pPr>
            <a:r>
              <a:rPr b="1" lang="en-IN"/>
              <a:t>ggrepel</a:t>
            </a:r>
            <a:endParaRPr b="1"/>
          </a:p>
        </p:txBody>
      </p:sp>
      <p:pic>
        <p:nvPicPr>
          <p:cNvPr id="149" name="Google Shape;149;p17"/>
          <p:cNvPicPr preferRelativeResize="0"/>
          <p:nvPr/>
        </p:nvPicPr>
        <p:blipFill>
          <a:blip r:embed="rId3">
            <a:alphaModFix/>
          </a:blip>
          <a:stretch>
            <a:fillRect/>
          </a:stretch>
        </p:blipFill>
        <p:spPr>
          <a:xfrm>
            <a:off x="10044972" y="4096047"/>
            <a:ext cx="1451700" cy="1673975"/>
          </a:xfrm>
          <a:prstGeom prst="rect">
            <a:avLst/>
          </a:prstGeom>
          <a:noFill/>
          <a:ln>
            <a:noFill/>
          </a:ln>
        </p:spPr>
      </p:pic>
      <p:sp>
        <p:nvSpPr>
          <p:cNvPr id="150" name="Google Shape;150;p17"/>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17"/>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p17"/>
          <p:cNvPicPr preferRelativeResize="0"/>
          <p:nvPr/>
        </p:nvPicPr>
        <p:blipFill>
          <a:blip r:embed="rId4">
            <a:alphaModFix/>
          </a:blip>
          <a:stretch>
            <a:fillRect/>
          </a:stretch>
        </p:blipFill>
        <p:spPr>
          <a:xfrm>
            <a:off x="7484897" y="3180747"/>
            <a:ext cx="1451700" cy="1673970"/>
          </a:xfrm>
          <a:prstGeom prst="rect">
            <a:avLst/>
          </a:prstGeom>
          <a:noFill/>
          <a:ln>
            <a:noFill/>
          </a:ln>
        </p:spPr>
      </p:pic>
      <p:pic>
        <p:nvPicPr>
          <p:cNvPr id="153" name="Google Shape;153;p17"/>
          <p:cNvPicPr preferRelativeResize="0"/>
          <p:nvPr/>
        </p:nvPicPr>
        <p:blipFill>
          <a:blip r:embed="rId5">
            <a:alphaModFix/>
          </a:blip>
          <a:stretch>
            <a:fillRect/>
          </a:stretch>
        </p:blipFill>
        <p:spPr>
          <a:xfrm>
            <a:off x="8936600" y="270725"/>
            <a:ext cx="3028950" cy="1514475"/>
          </a:xfrm>
          <a:prstGeom prst="rect">
            <a:avLst/>
          </a:prstGeom>
          <a:noFill/>
          <a:ln>
            <a:noFill/>
          </a:ln>
        </p:spPr>
      </p:pic>
      <p:pic>
        <p:nvPicPr>
          <p:cNvPr id="154" name="Google Shape;154;p17"/>
          <p:cNvPicPr preferRelativeResize="0"/>
          <p:nvPr/>
        </p:nvPicPr>
        <p:blipFill>
          <a:blip r:embed="rId6">
            <a:alphaModFix/>
          </a:blip>
          <a:stretch>
            <a:fillRect/>
          </a:stretch>
        </p:blipFill>
        <p:spPr>
          <a:xfrm>
            <a:off x="5945675" y="775475"/>
            <a:ext cx="2400300" cy="1905000"/>
          </a:xfrm>
          <a:prstGeom prst="rect">
            <a:avLst/>
          </a:prstGeom>
          <a:noFill/>
          <a:ln>
            <a:noFill/>
          </a:ln>
        </p:spPr>
      </p:pic>
      <p:pic>
        <p:nvPicPr>
          <p:cNvPr id="155" name="Google Shape;155;p17"/>
          <p:cNvPicPr preferRelativeResize="0"/>
          <p:nvPr/>
        </p:nvPicPr>
        <p:blipFill>
          <a:blip r:embed="rId7">
            <a:alphaModFix/>
          </a:blip>
          <a:stretch>
            <a:fillRect/>
          </a:stretch>
        </p:blipFill>
        <p:spPr>
          <a:xfrm>
            <a:off x="9455700" y="2026875"/>
            <a:ext cx="1451700" cy="1680918"/>
          </a:xfrm>
          <a:prstGeom prst="rect">
            <a:avLst/>
          </a:prstGeom>
          <a:noFill/>
          <a:ln>
            <a:noFill/>
          </a:ln>
        </p:spPr>
      </p:pic>
      <p:pic>
        <p:nvPicPr>
          <p:cNvPr id="156" name="Google Shape;156;p17"/>
          <p:cNvPicPr preferRelativeResize="0"/>
          <p:nvPr/>
        </p:nvPicPr>
        <p:blipFill>
          <a:blip r:embed="rId8">
            <a:alphaModFix/>
          </a:blip>
          <a:stretch>
            <a:fillRect/>
          </a:stretch>
        </p:blipFill>
        <p:spPr>
          <a:xfrm>
            <a:off x="6587150" y="5572113"/>
            <a:ext cx="3552825" cy="1285875"/>
          </a:xfrm>
          <a:prstGeom prst="rect">
            <a:avLst/>
          </a:prstGeom>
          <a:noFill/>
          <a:ln>
            <a:noFill/>
          </a:ln>
        </p:spPr>
      </p:pic>
      <p:pic>
        <p:nvPicPr>
          <p:cNvPr id="157" name="Google Shape;157;p17"/>
          <p:cNvPicPr preferRelativeResize="0"/>
          <p:nvPr/>
        </p:nvPicPr>
        <p:blipFill>
          <a:blip r:embed="rId9">
            <a:alphaModFix/>
          </a:blip>
          <a:stretch>
            <a:fillRect/>
          </a:stretch>
        </p:blipFill>
        <p:spPr>
          <a:xfrm>
            <a:off x="11238903" y="2724375"/>
            <a:ext cx="849323" cy="98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18"/>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 name="Google Shape;164;p18"/>
          <p:cNvSpPr txBox="1"/>
          <p:nvPr/>
        </p:nvSpPr>
        <p:spPr>
          <a:xfrm>
            <a:off x="94570" y="2255257"/>
            <a:ext cx="5155524" cy="3808695"/>
          </a:xfrm>
          <a:prstGeom prst="rect">
            <a:avLst/>
          </a:prstGeom>
          <a:noFill/>
          <a:ln>
            <a:noFill/>
          </a:ln>
        </p:spPr>
        <p:txBody>
          <a:bodyPr anchorCtr="0" anchor="t" bIns="45700" lIns="91425" spcFirstLastPara="1" rIns="91425" wrap="square" tIns="45700">
            <a:spAutoFit/>
          </a:bodyPr>
          <a:lstStyle/>
          <a:p>
            <a:pPr indent="-361950" lvl="0" marL="457200" marR="0" rtl="0" algn="just">
              <a:lnSpc>
                <a:spcPct val="115000"/>
              </a:lnSpc>
              <a:spcBef>
                <a:spcPts val="0"/>
              </a:spcBef>
              <a:spcAft>
                <a:spcPts val="0"/>
              </a:spcAft>
              <a:buClr>
                <a:schemeClr val="dk1"/>
              </a:buClr>
              <a:buSzPts val="2100"/>
              <a:buFont typeface="Roboto"/>
              <a:buChar char="❏"/>
            </a:pPr>
            <a:r>
              <a:rPr b="0" i="0" lang="en-IN" sz="2100" u="none" cap="none" strike="noStrike">
                <a:solidFill>
                  <a:schemeClr val="dk1"/>
                </a:solidFill>
                <a:latin typeface="Roboto"/>
                <a:ea typeface="Roboto"/>
                <a:cs typeface="Roboto"/>
                <a:sym typeface="Roboto"/>
              </a:rPr>
              <a:t>Extract Reviews using </a:t>
            </a:r>
            <a:r>
              <a:rPr b="1" i="0" lang="en-IN" sz="2100" u="none" cap="none" strike="noStrike">
                <a:solidFill>
                  <a:schemeClr val="dk1"/>
                </a:solidFill>
                <a:latin typeface="Roboto"/>
                <a:ea typeface="Roboto"/>
                <a:cs typeface="Roboto"/>
                <a:sym typeface="Roboto"/>
              </a:rPr>
              <a:t>ASIN </a:t>
            </a:r>
            <a:r>
              <a:rPr b="0" i="0" lang="en-IN" sz="2100" u="none" cap="none" strike="noStrike">
                <a:solidFill>
                  <a:schemeClr val="dk1"/>
                </a:solidFill>
                <a:latin typeface="Roboto"/>
                <a:ea typeface="Roboto"/>
                <a:cs typeface="Roboto"/>
                <a:sym typeface="Roboto"/>
              </a:rPr>
              <a:t>(Amazon Standard Identification Number)</a:t>
            </a:r>
            <a:endParaRPr/>
          </a:p>
          <a:p>
            <a:pPr indent="0" lvl="0" marL="95250" marR="0" rtl="0" algn="just">
              <a:lnSpc>
                <a:spcPct val="115000"/>
              </a:lnSpc>
              <a:spcBef>
                <a:spcPts val="0"/>
              </a:spcBef>
              <a:spcAft>
                <a:spcPts val="0"/>
              </a:spcAft>
              <a:buNone/>
            </a:pPr>
            <a:r>
              <a:t/>
            </a:r>
            <a:endParaRPr b="0" i="0" sz="2100" u="none" cap="none" strike="noStrike">
              <a:solidFill>
                <a:schemeClr val="dk1"/>
              </a:solidFill>
              <a:latin typeface="Roboto"/>
              <a:ea typeface="Roboto"/>
              <a:cs typeface="Roboto"/>
              <a:sym typeface="Roboto"/>
            </a:endParaRPr>
          </a:p>
          <a:p>
            <a:pPr indent="-361950" lvl="0" marL="457200" marR="0" rtl="0" algn="just">
              <a:lnSpc>
                <a:spcPct val="115000"/>
              </a:lnSpc>
              <a:spcBef>
                <a:spcPts val="0"/>
              </a:spcBef>
              <a:spcAft>
                <a:spcPts val="0"/>
              </a:spcAft>
              <a:buClr>
                <a:schemeClr val="dk1"/>
              </a:buClr>
              <a:buSzPts val="2100"/>
              <a:buFont typeface="Roboto"/>
              <a:buChar char="❏"/>
            </a:pPr>
            <a:r>
              <a:rPr b="0" i="0" lang="en-IN" sz="2100" u="none" cap="none" strike="noStrike">
                <a:solidFill>
                  <a:schemeClr val="dk1"/>
                </a:solidFill>
                <a:latin typeface="Roboto"/>
                <a:ea typeface="Roboto"/>
                <a:cs typeface="Roboto"/>
                <a:sym typeface="Roboto"/>
              </a:rPr>
              <a:t>Package used – </a:t>
            </a:r>
            <a:r>
              <a:rPr b="1" i="0" lang="en-IN" sz="2100" u="none" cap="none" strike="noStrike">
                <a:solidFill>
                  <a:schemeClr val="dk1"/>
                </a:solidFill>
                <a:latin typeface="Roboto"/>
                <a:ea typeface="Roboto"/>
                <a:cs typeface="Roboto"/>
                <a:sym typeface="Roboto"/>
              </a:rPr>
              <a:t>Rvest</a:t>
            </a:r>
            <a:endParaRPr b="1" i="0" sz="2100" u="none" cap="none" strike="noStrike">
              <a:solidFill>
                <a:schemeClr val="dk1"/>
              </a:solidFill>
              <a:latin typeface="Roboto"/>
              <a:ea typeface="Roboto"/>
              <a:cs typeface="Roboto"/>
              <a:sym typeface="Roboto"/>
            </a:endParaRPr>
          </a:p>
          <a:p>
            <a:pPr indent="-228600" lvl="0" marL="457200" marR="0" rtl="0" algn="just">
              <a:lnSpc>
                <a:spcPct val="115000"/>
              </a:lnSpc>
              <a:spcBef>
                <a:spcPts val="0"/>
              </a:spcBef>
              <a:spcAft>
                <a:spcPts val="0"/>
              </a:spcAft>
              <a:buClr>
                <a:schemeClr val="dk1"/>
              </a:buClr>
              <a:buSzPts val="2100"/>
              <a:buFont typeface="Roboto"/>
              <a:buNone/>
            </a:pPr>
            <a:r>
              <a:t/>
            </a:r>
            <a:endParaRPr b="1" i="0" sz="2100" u="none" cap="none" strike="noStrike">
              <a:solidFill>
                <a:schemeClr val="dk1"/>
              </a:solidFill>
              <a:latin typeface="Roboto"/>
              <a:ea typeface="Roboto"/>
              <a:cs typeface="Roboto"/>
              <a:sym typeface="Roboto"/>
            </a:endParaRPr>
          </a:p>
          <a:p>
            <a:pPr indent="-361950" lvl="0" marL="457200" marR="0" rtl="0" algn="just">
              <a:lnSpc>
                <a:spcPct val="115000"/>
              </a:lnSpc>
              <a:spcBef>
                <a:spcPts val="0"/>
              </a:spcBef>
              <a:spcAft>
                <a:spcPts val="0"/>
              </a:spcAft>
              <a:buClr>
                <a:schemeClr val="dk1"/>
              </a:buClr>
              <a:buSzPts val="2100"/>
              <a:buFont typeface="Roboto"/>
              <a:buChar char="❏"/>
            </a:pPr>
            <a:r>
              <a:rPr b="1" i="0" lang="en-IN" sz="2100" u="none" cap="none" strike="noStrike">
                <a:solidFill>
                  <a:schemeClr val="dk1"/>
                </a:solidFill>
                <a:latin typeface="Roboto"/>
                <a:ea typeface="Roboto"/>
                <a:cs typeface="Roboto"/>
                <a:sym typeface="Roboto"/>
              </a:rPr>
              <a:t>Rvest </a:t>
            </a:r>
            <a:r>
              <a:rPr b="0" i="0" lang="en-IN" sz="2100" u="none" cap="none" strike="noStrike">
                <a:solidFill>
                  <a:schemeClr val="dk1"/>
                </a:solidFill>
                <a:latin typeface="Roboto"/>
                <a:ea typeface="Roboto"/>
                <a:cs typeface="Roboto"/>
                <a:sym typeface="Roboto"/>
              </a:rPr>
              <a:t>vs</a:t>
            </a:r>
            <a:r>
              <a:rPr b="1" i="0" lang="en-IN" sz="2100" u="none" cap="none" strike="noStrike">
                <a:solidFill>
                  <a:schemeClr val="dk1"/>
                </a:solidFill>
                <a:latin typeface="Roboto"/>
                <a:ea typeface="Roboto"/>
                <a:cs typeface="Roboto"/>
                <a:sym typeface="Roboto"/>
              </a:rPr>
              <a:t> RSelenium</a:t>
            </a:r>
            <a:endParaRPr b="1" i="0" sz="2100" u="none" cap="none" strike="noStrike">
              <a:solidFill>
                <a:schemeClr val="dk1"/>
              </a:solidFill>
              <a:latin typeface="Roboto"/>
              <a:ea typeface="Roboto"/>
              <a:cs typeface="Roboto"/>
              <a:sym typeface="Roboto"/>
            </a:endParaRPr>
          </a:p>
          <a:p>
            <a:pPr indent="0" lvl="0" marL="95250" marR="0" rtl="0" algn="just">
              <a:lnSpc>
                <a:spcPct val="115000"/>
              </a:lnSpc>
              <a:spcBef>
                <a:spcPts val="0"/>
              </a:spcBef>
              <a:spcAft>
                <a:spcPts val="0"/>
              </a:spcAft>
              <a:buNone/>
            </a:pPr>
            <a:r>
              <a:t/>
            </a:r>
            <a:endParaRPr b="1" i="0" sz="2100" u="none" cap="none" strike="noStrike">
              <a:solidFill>
                <a:schemeClr val="dk1"/>
              </a:solidFill>
              <a:latin typeface="Roboto"/>
              <a:ea typeface="Roboto"/>
              <a:cs typeface="Roboto"/>
              <a:sym typeface="Roboto"/>
            </a:endParaRPr>
          </a:p>
          <a:p>
            <a:pPr indent="0" lvl="0" marL="95250" marR="0" rtl="0" algn="just">
              <a:lnSpc>
                <a:spcPct val="115000"/>
              </a:lnSpc>
              <a:spcBef>
                <a:spcPts val="0"/>
              </a:spcBef>
              <a:spcAft>
                <a:spcPts val="0"/>
              </a:spcAft>
              <a:buNone/>
            </a:pPr>
            <a:r>
              <a:t/>
            </a:r>
            <a:endParaRPr b="0" i="0" sz="2100" u="none" cap="none" strike="noStrike">
              <a:solidFill>
                <a:schemeClr val="dk1"/>
              </a:solidFill>
              <a:latin typeface="Roboto"/>
              <a:ea typeface="Roboto"/>
              <a:cs typeface="Roboto"/>
              <a:sym typeface="Roboto"/>
            </a:endParaRPr>
          </a:p>
          <a:p>
            <a:pPr indent="0" lvl="0" marL="95250" marR="0" rtl="0" algn="just">
              <a:lnSpc>
                <a:spcPct val="115000"/>
              </a:lnSpc>
              <a:spcBef>
                <a:spcPts val="0"/>
              </a:spcBef>
              <a:spcAft>
                <a:spcPts val="0"/>
              </a:spcAft>
              <a:buNone/>
            </a:pPr>
            <a:r>
              <a:t/>
            </a:r>
            <a:endParaRPr b="0" i="0" sz="2100" u="none" cap="none" strike="noStrike">
              <a:solidFill>
                <a:schemeClr val="dk1"/>
              </a:solidFill>
              <a:latin typeface="Roboto"/>
              <a:ea typeface="Roboto"/>
              <a:cs typeface="Roboto"/>
              <a:sym typeface="Roboto"/>
            </a:endParaRPr>
          </a:p>
          <a:p>
            <a:pPr indent="-228600" lvl="0" marL="457200" marR="0" rtl="0" algn="just">
              <a:lnSpc>
                <a:spcPct val="115000"/>
              </a:lnSpc>
              <a:spcBef>
                <a:spcPts val="0"/>
              </a:spcBef>
              <a:spcAft>
                <a:spcPts val="0"/>
              </a:spcAft>
              <a:buClr>
                <a:schemeClr val="dk1"/>
              </a:buClr>
              <a:buSzPts val="2100"/>
              <a:buFont typeface="Roboto"/>
              <a:buNone/>
            </a:pPr>
            <a:r>
              <a:t/>
            </a:r>
            <a:endParaRPr b="0" i="0" sz="2100" u="none" cap="none" strike="noStrike">
              <a:solidFill>
                <a:schemeClr val="dk1"/>
              </a:solidFill>
              <a:latin typeface="Roboto"/>
              <a:ea typeface="Roboto"/>
              <a:cs typeface="Roboto"/>
              <a:sym typeface="Roboto"/>
            </a:endParaRPr>
          </a:p>
        </p:txBody>
      </p:sp>
      <p:sp>
        <p:nvSpPr>
          <p:cNvPr id="165" name="Google Shape;165;p18"/>
          <p:cNvSpPr txBox="1"/>
          <p:nvPr/>
        </p:nvSpPr>
        <p:spPr>
          <a:xfrm>
            <a:off x="757536" y="535238"/>
            <a:ext cx="382959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chemeClr val="dk1"/>
                </a:solidFill>
                <a:latin typeface="Fira Sans Medium"/>
                <a:ea typeface="Fira Sans Medium"/>
                <a:cs typeface="Fira Sans Medium"/>
                <a:sym typeface="Fira Sans Medium"/>
              </a:rPr>
              <a:t>Web Scraper</a:t>
            </a:r>
            <a:endParaRPr b="0" i="0" sz="3600" u="none" cap="none" strike="noStrike">
              <a:solidFill>
                <a:schemeClr val="dk1"/>
              </a:solidFill>
              <a:latin typeface="Fira Sans Medium"/>
              <a:ea typeface="Fira Sans Medium"/>
              <a:cs typeface="Fira Sans Medium"/>
              <a:sym typeface="Fira Sans Medium"/>
            </a:endParaRPr>
          </a:p>
        </p:txBody>
      </p:sp>
      <p:sp>
        <p:nvSpPr>
          <p:cNvPr id="166" name="Google Shape;166;p18"/>
          <p:cNvSpPr/>
          <p:nvPr/>
        </p:nvSpPr>
        <p:spPr>
          <a:xfrm>
            <a:off x="7436699" y="2111569"/>
            <a:ext cx="805500" cy="23970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text, clipart&#10;&#10;Description automatically generated" id="167" name="Google Shape;167;p18"/>
          <p:cNvPicPr preferRelativeResize="0"/>
          <p:nvPr/>
        </p:nvPicPr>
        <p:blipFill rotWithShape="1">
          <a:blip r:embed="rId3">
            <a:alphaModFix/>
          </a:blip>
          <a:srcRect b="0" l="0" r="0" t="0"/>
          <a:stretch/>
        </p:blipFill>
        <p:spPr>
          <a:xfrm>
            <a:off x="0" y="5572125"/>
            <a:ext cx="3552825" cy="1285875"/>
          </a:xfrm>
          <a:prstGeom prst="rect">
            <a:avLst/>
          </a:prstGeom>
          <a:noFill/>
          <a:ln>
            <a:noFill/>
          </a:ln>
        </p:spPr>
      </p:pic>
      <p:sp>
        <p:nvSpPr>
          <p:cNvPr id="168" name="Google Shape;168;p18"/>
          <p:cNvSpPr txBox="1"/>
          <p:nvPr/>
        </p:nvSpPr>
        <p:spPr>
          <a:xfrm flipH="1">
            <a:off x="8453734" y="923099"/>
            <a:ext cx="12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2400" u="none" cap="none" strike="noStrike">
                <a:solidFill>
                  <a:srgbClr val="000000"/>
                </a:solidFill>
                <a:latin typeface="Arial"/>
                <a:ea typeface="Arial"/>
                <a:cs typeface="Arial"/>
                <a:sym typeface="Arial"/>
              </a:rPr>
              <a:t>ASIN</a:t>
            </a:r>
            <a:endParaRPr/>
          </a:p>
        </p:txBody>
      </p:sp>
      <p:sp>
        <p:nvSpPr>
          <p:cNvPr id="169" name="Google Shape;169;p18"/>
          <p:cNvSpPr/>
          <p:nvPr/>
        </p:nvSpPr>
        <p:spPr>
          <a:xfrm>
            <a:off x="8642759" y="1384802"/>
            <a:ext cx="382800" cy="229500"/>
          </a:xfrm>
          <a:prstGeom prst="downArrow">
            <a:avLst>
              <a:gd fmla="val 50000" name="adj1"/>
              <a:gd fmla="val 50000" name="adj2"/>
            </a:avLst>
          </a:prstGeom>
          <a:solidFill>
            <a:schemeClr val="accent2"/>
          </a:solidFill>
          <a:ln cap="flat" cmpd="sng" w="25400">
            <a:solidFill>
              <a:srgbClr val="AC5B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70" name="Google Shape;170;p18"/>
          <p:cNvPicPr preferRelativeResize="0"/>
          <p:nvPr/>
        </p:nvPicPr>
        <p:blipFill rotWithShape="1">
          <a:blip r:embed="rId4">
            <a:alphaModFix/>
          </a:blip>
          <a:srcRect b="42726" l="0" r="23803" t="4222"/>
          <a:stretch/>
        </p:blipFill>
        <p:spPr>
          <a:xfrm>
            <a:off x="5250099" y="1744300"/>
            <a:ext cx="7648075" cy="2995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p19"/>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 name="Google Shape;177;p19"/>
          <p:cNvSpPr txBox="1"/>
          <p:nvPr/>
        </p:nvSpPr>
        <p:spPr>
          <a:xfrm>
            <a:off x="660214" y="485400"/>
            <a:ext cx="11350275"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IN" sz="4400" u="none" cap="none" strike="noStrike">
                <a:solidFill>
                  <a:schemeClr val="dk1"/>
                </a:solidFill>
                <a:latin typeface="Fira Sans Medium"/>
                <a:ea typeface="Fira Sans Medium"/>
                <a:cs typeface="Fira Sans Medium"/>
                <a:sym typeface="Fira Sans Medium"/>
              </a:rPr>
              <a:t>Web Scraper –  Scraping content from HTML</a:t>
            </a:r>
            <a:endParaRPr b="0" i="0" sz="3600" u="none" cap="none" strike="noStrike">
              <a:solidFill>
                <a:schemeClr val="dk1"/>
              </a:solidFill>
              <a:latin typeface="Fira Sans Medium"/>
              <a:ea typeface="Fira Sans Medium"/>
              <a:cs typeface="Fira Sans Medium"/>
              <a:sym typeface="Fira Sans Medium"/>
            </a:endParaRPr>
          </a:p>
        </p:txBody>
      </p:sp>
      <p:sp>
        <p:nvSpPr>
          <p:cNvPr id="178" name="Google Shape;178;p19"/>
          <p:cNvSpPr txBox="1"/>
          <p:nvPr/>
        </p:nvSpPr>
        <p:spPr>
          <a:xfrm flipH="1">
            <a:off x="486309" y="1492854"/>
            <a:ext cx="5609691" cy="24006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050" u="none" cap="none" strike="noStrike">
                <a:solidFill>
                  <a:srgbClr val="000000"/>
                </a:solidFill>
                <a:latin typeface="Arial"/>
                <a:ea typeface="Arial"/>
                <a:cs typeface="Arial"/>
                <a:sym typeface="Arial"/>
              </a:rPr>
              <a:t>function(ASIN, page_num)</a:t>
            </a:r>
            <a:r>
              <a:rPr b="0" i="0" lang="en-IN" sz="105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  url &lt;- </a:t>
            </a:r>
            <a:r>
              <a:rPr b="1" i="0" lang="en-IN" sz="1050" u="none" cap="none" strike="noStrike">
                <a:solidFill>
                  <a:srgbClr val="000000"/>
                </a:solidFill>
                <a:latin typeface="Arial"/>
                <a:ea typeface="Arial"/>
                <a:cs typeface="Arial"/>
                <a:sym typeface="Arial"/>
              </a:rPr>
              <a:t>paste0</a:t>
            </a:r>
            <a:r>
              <a:rPr b="0" i="0" lang="en-IN" sz="1050" u="none" cap="none" strike="noStrike">
                <a:solidFill>
                  <a:srgbClr val="000000"/>
                </a:solidFill>
                <a:latin typeface="Arial"/>
                <a:ea typeface="Arial"/>
                <a:cs typeface="Arial"/>
                <a:sym typeface="Arial"/>
              </a:rPr>
              <a:t>("http://www.amazon.com/product-reviews/",ASIN,"/?pageNumber=",page_num)</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  product &lt;- </a:t>
            </a:r>
            <a:r>
              <a:rPr b="1" i="0" lang="en-IN" sz="1050" u="none" cap="none" strike="noStrike">
                <a:solidFill>
                  <a:srgbClr val="000000"/>
                </a:solidFill>
                <a:latin typeface="Arial"/>
                <a:ea typeface="Arial"/>
                <a:cs typeface="Arial"/>
                <a:sym typeface="Arial"/>
              </a:rPr>
              <a:t>read_</a:t>
            </a:r>
            <a:r>
              <a:rPr b="0" i="0" lang="en-IN" sz="1050" u="none" cap="none" strike="noStrike">
                <a:solidFill>
                  <a:srgbClr val="000000"/>
                </a:solidFill>
                <a:latin typeface="Arial"/>
                <a:ea typeface="Arial"/>
                <a:cs typeface="Arial"/>
                <a:sym typeface="Arial"/>
              </a:rPr>
              <a:t>html(url) </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  product_title&lt;-product %&gt;% </a:t>
            </a:r>
            <a:r>
              <a:rPr b="1" i="0" lang="en-IN" sz="1050" u="none" cap="none" strike="noStrike">
                <a:solidFill>
                  <a:srgbClr val="000000"/>
                </a:solidFill>
                <a:latin typeface="Arial"/>
                <a:ea typeface="Arial"/>
                <a:cs typeface="Arial"/>
                <a:sym typeface="Arial"/>
              </a:rPr>
              <a:t>html_nodes</a:t>
            </a:r>
            <a:r>
              <a:rPr b="0" i="0" lang="en-IN" sz="1050" u="none" cap="none" strike="noStrike">
                <a:solidFill>
                  <a:srgbClr val="000000"/>
                </a:solidFill>
                <a:latin typeface="Arial"/>
                <a:ea typeface="Arial"/>
                <a:cs typeface="Arial"/>
                <a:sym typeface="Arial"/>
              </a:rPr>
              <a:t>("[class='a-size-base a-link-normal review-title a-color-base review-title-content a-text-bold']")%&gt;% html_text() </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  </a:t>
            </a:r>
            <a:r>
              <a:rPr b="0" i="0" lang="en-IN" sz="1200" u="none" cap="none" strike="noStrike">
                <a:solidFill>
                  <a:srgbClr val="000000"/>
                </a:solidFill>
                <a:highlight>
                  <a:srgbClr val="FFFF00"/>
                </a:highlight>
                <a:latin typeface="Arial"/>
                <a:ea typeface="Arial"/>
                <a:cs typeface="Arial"/>
                <a:sym typeface="Arial"/>
              </a:rPr>
              <a:t>product_text&lt;- product %&gt;% </a:t>
            </a:r>
            <a:r>
              <a:rPr b="1" i="0" lang="en-IN" sz="1200" u="none" cap="none" strike="noStrike">
                <a:solidFill>
                  <a:srgbClr val="000000"/>
                </a:solidFill>
                <a:highlight>
                  <a:srgbClr val="FFFF00"/>
                </a:highlight>
                <a:latin typeface="Arial"/>
                <a:ea typeface="Arial"/>
                <a:cs typeface="Arial"/>
                <a:sym typeface="Arial"/>
              </a:rPr>
              <a:t>html_nodes</a:t>
            </a:r>
            <a:r>
              <a:rPr b="0" i="0" lang="en-IN" sz="1200" u="none" cap="none" strike="noStrike">
                <a:solidFill>
                  <a:srgbClr val="000000"/>
                </a:solidFill>
                <a:highlight>
                  <a:srgbClr val="FFFF00"/>
                </a:highlight>
                <a:latin typeface="Arial"/>
                <a:ea typeface="Arial"/>
                <a:cs typeface="Arial"/>
                <a:sym typeface="Arial"/>
              </a:rPr>
              <a:t>("[class='a-size-base review-text review-text-content']")     %&gt;% html_text()</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a:t>
            </a:r>
            <a:endParaRPr/>
          </a:p>
        </p:txBody>
      </p:sp>
      <p:pic>
        <p:nvPicPr>
          <p:cNvPr id="179" name="Google Shape;179;p19"/>
          <p:cNvPicPr preferRelativeResize="0"/>
          <p:nvPr/>
        </p:nvPicPr>
        <p:blipFill rotWithShape="1">
          <a:blip r:embed="rId3">
            <a:alphaModFix/>
          </a:blip>
          <a:srcRect b="23864" l="0" r="0" t="20260"/>
          <a:stretch/>
        </p:blipFill>
        <p:spPr>
          <a:xfrm>
            <a:off x="1980150" y="3669125"/>
            <a:ext cx="9294926" cy="292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20"/>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20"/>
          <p:cNvSpPr txBox="1"/>
          <p:nvPr/>
        </p:nvSpPr>
        <p:spPr>
          <a:xfrm>
            <a:off x="660214" y="485400"/>
            <a:ext cx="11350275"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IN" sz="3600" u="none" cap="none" strike="noStrike">
                <a:solidFill>
                  <a:schemeClr val="dk1"/>
                </a:solidFill>
                <a:latin typeface="Fira Sans Medium"/>
                <a:ea typeface="Fira Sans Medium"/>
                <a:cs typeface="Fira Sans Medium"/>
                <a:sym typeface="Fira Sans Medium"/>
              </a:rPr>
              <a:t>Web Scraping : Data Cleaning</a:t>
            </a:r>
            <a:endParaRPr b="0" i="0" sz="3600" u="none" cap="none" strike="noStrike">
              <a:solidFill>
                <a:schemeClr val="dk1"/>
              </a:solidFill>
              <a:latin typeface="Fira Sans Medium"/>
              <a:ea typeface="Fira Sans Medium"/>
              <a:cs typeface="Fira Sans Medium"/>
              <a:sym typeface="Fira Sans Medium"/>
            </a:endParaRPr>
          </a:p>
        </p:txBody>
      </p:sp>
      <p:sp>
        <p:nvSpPr>
          <p:cNvPr id="187" name="Google Shape;187;p20"/>
          <p:cNvSpPr txBox="1"/>
          <p:nvPr/>
        </p:nvSpPr>
        <p:spPr>
          <a:xfrm>
            <a:off x="1244352" y="4172473"/>
            <a:ext cx="6842588"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400" u="none" cap="none" strike="noStrike">
                <a:solidFill>
                  <a:srgbClr val="000000"/>
                </a:solidFill>
                <a:latin typeface="Arial"/>
                <a:ea typeface="Arial"/>
                <a:cs typeface="Arial"/>
                <a:sym typeface="Arial"/>
              </a:rPr>
              <a:t>clean_text = </a:t>
            </a:r>
            <a:r>
              <a:rPr b="1" i="0" lang="en-IN" sz="1400" u="none" cap="none" strike="noStrike">
                <a:solidFill>
                  <a:srgbClr val="000000"/>
                </a:solidFill>
                <a:latin typeface="Arial"/>
                <a:ea typeface="Arial"/>
                <a:cs typeface="Arial"/>
                <a:sym typeface="Arial"/>
              </a:rPr>
              <a:t>tolower</a:t>
            </a:r>
            <a:r>
              <a:rPr b="0" i="0" lang="en-IN" sz="1400" u="none" cap="none" strike="noStrike">
                <a:solidFill>
                  <a:srgbClr val="000000"/>
                </a:solidFill>
                <a:latin typeface="Arial"/>
                <a:ea typeface="Arial"/>
                <a:cs typeface="Arial"/>
                <a:sym typeface="Arial"/>
              </a:rPr>
              <a:t>(product_text),</a:t>
            </a:r>
            <a:endParaRPr/>
          </a:p>
          <a:p>
            <a:pPr indent="0" lvl="0" marL="0" marR="0" rtl="0" algn="l">
              <a:lnSpc>
                <a:spcPct val="100000"/>
              </a:lnSpc>
              <a:spcBef>
                <a:spcPts val="0"/>
              </a:spcBef>
              <a:spcAft>
                <a:spcPts val="0"/>
              </a:spcAft>
              <a:buNone/>
            </a:pPr>
            <a:r>
              <a:rPr b="0" i="0" lang="en-IN" sz="1400" u="none" cap="none" strike="noStrike">
                <a:solidFill>
                  <a:srgbClr val="000000"/>
                </a:solidFill>
                <a:latin typeface="Arial"/>
                <a:ea typeface="Arial"/>
                <a:cs typeface="Arial"/>
                <a:sym typeface="Arial"/>
              </a:rPr>
              <a:t>clean_text =</a:t>
            </a:r>
            <a:r>
              <a:rPr b="1" i="0" lang="en-IN" sz="1400" u="none" cap="none" strike="noStrike">
                <a:solidFill>
                  <a:srgbClr val="000000"/>
                </a:solidFill>
                <a:latin typeface="Arial"/>
                <a:ea typeface="Arial"/>
                <a:cs typeface="Arial"/>
                <a:sym typeface="Arial"/>
              </a:rPr>
              <a:t>removeWords</a:t>
            </a:r>
            <a:r>
              <a:rPr b="0" i="0" lang="en-IN" sz="1400" u="none" cap="none" strike="noStrike">
                <a:solidFill>
                  <a:srgbClr val="000000"/>
                </a:solidFill>
                <a:latin typeface="Arial"/>
                <a:ea typeface="Arial"/>
                <a:cs typeface="Arial"/>
                <a:sym typeface="Arial"/>
              </a:rPr>
              <a:t>(clean_text,stop_words$word),</a:t>
            </a:r>
            <a:endParaRPr/>
          </a:p>
          <a:p>
            <a:pPr indent="0" lvl="0" marL="0" marR="0" rtl="0" algn="l">
              <a:lnSpc>
                <a:spcPct val="100000"/>
              </a:lnSpc>
              <a:spcBef>
                <a:spcPts val="0"/>
              </a:spcBef>
              <a:spcAft>
                <a:spcPts val="0"/>
              </a:spcAft>
              <a:buNone/>
            </a:pPr>
            <a:r>
              <a:rPr b="0" i="0" lang="en-IN" sz="1400" u="none" cap="none" strike="noStrike">
                <a:solidFill>
                  <a:srgbClr val="000000"/>
                </a:solidFill>
                <a:latin typeface="Arial"/>
                <a:ea typeface="Arial"/>
                <a:cs typeface="Arial"/>
                <a:sym typeface="Arial"/>
              </a:rPr>
              <a:t>clean_text =str_replace_all(clean_text,"</a:t>
            </a:r>
            <a:r>
              <a:rPr b="1" i="0" lang="en-IN" sz="1400" u="none" cap="none" strike="noStrike">
                <a:solidFill>
                  <a:srgbClr val="000000"/>
                </a:solidFill>
                <a:latin typeface="Arial"/>
                <a:ea typeface="Arial"/>
                <a:cs typeface="Arial"/>
                <a:sym typeface="Arial"/>
              </a:rPr>
              <a:t>[,'`$+]</a:t>
            </a:r>
            <a:r>
              <a:rPr b="0" i="0" lang="en-IN"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N" sz="1400" u="none" cap="none" strike="noStrike">
                <a:solidFill>
                  <a:srgbClr val="000000"/>
                </a:solidFill>
                <a:latin typeface="Arial"/>
                <a:ea typeface="Arial"/>
                <a:cs typeface="Arial"/>
                <a:sym typeface="Arial"/>
              </a:rPr>
              <a:t>clean_text =str_replace_all(clean_text,"[[:</a:t>
            </a:r>
            <a:r>
              <a:rPr b="1" i="0" lang="en-IN" sz="1400" u="none" cap="none" strike="noStrike">
                <a:solidFill>
                  <a:srgbClr val="000000"/>
                </a:solidFill>
                <a:latin typeface="Arial"/>
                <a:ea typeface="Arial"/>
                <a:cs typeface="Arial"/>
                <a:sym typeface="Arial"/>
              </a:rPr>
              <a:t>punct</a:t>
            </a:r>
            <a:r>
              <a:rPr b="0" i="0" lang="en-IN" sz="1400" u="none" cap="none" strike="noStrike">
                <a:solidFill>
                  <a:srgbClr val="000000"/>
                </a:solidFill>
                <a:latin typeface="Arial"/>
                <a:ea typeface="Arial"/>
                <a:cs typeface="Arial"/>
                <a:sym typeface="Arial"/>
              </a:rPr>
              <a:t>:]]", " "),</a:t>
            </a:r>
            <a:endParaRPr/>
          </a:p>
          <a:p>
            <a:pPr indent="0" lvl="0" marL="0" marR="0" rtl="0" algn="l">
              <a:lnSpc>
                <a:spcPct val="100000"/>
              </a:lnSpc>
              <a:spcBef>
                <a:spcPts val="0"/>
              </a:spcBef>
              <a:spcAft>
                <a:spcPts val="0"/>
              </a:spcAft>
              <a:buNone/>
            </a:pPr>
            <a:r>
              <a:rPr b="0" i="0" lang="en-IN" sz="1400" u="none" cap="none" strike="noStrike">
                <a:solidFill>
                  <a:srgbClr val="000000"/>
                </a:solidFill>
                <a:latin typeface="Arial"/>
                <a:ea typeface="Arial"/>
                <a:cs typeface="Arial"/>
                <a:sym typeface="Arial"/>
              </a:rPr>
              <a:t>clean_text =str_replace_all(clean_text,'[[:</a:t>
            </a:r>
            <a:r>
              <a:rPr b="1" i="0" lang="en-IN" sz="1400" u="none" cap="none" strike="noStrike">
                <a:solidFill>
                  <a:srgbClr val="000000"/>
                </a:solidFill>
                <a:latin typeface="Arial"/>
                <a:ea typeface="Arial"/>
                <a:cs typeface="Arial"/>
                <a:sym typeface="Arial"/>
              </a:rPr>
              <a:t>digit</a:t>
            </a:r>
            <a:r>
              <a:rPr b="0" i="0" lang="en-IN" sz="1400" u="none" cap="none" strike="noStrike">
                <a:solidFill>
                  <a:srgbClr val="000000"/>
                </a:solidFill>
                <a:latin typeface="Arial"/>
                <a:ea typeface="Arial"/>
                <a:cs typeface="Arial"/>
                <a:sym typeface="Arial"/>
              </a:rPr>
              <a:t>:]]+', " "),</a:t>
            </a:r>
            <a:endParaRPr/>
          </a:p>
          <a:p>
            <a:pPr indent="0" lvl="0" marL="0" marR="0" rtl="0" algn="l">
              <a:lnSpc>
                <a:spcPct val="100000"/>
              </a:lnSpc>
              <a:spcBef>
                <a:spcPts val="0"/>
              </a:spcBef>
              <a:spcAft>
                <a:spcPts val="0"/>
              </a:spcAft>
              <a:buNone/>
            </a:pPr>
            <a:r>
              <a:rPr b="0" i="0" lang="en-IN" sz="1400" u="none" cap="none" strike="noStrike">
                <a:solidFill>
                  <a:srgbClr val="000000"/>
                </a:solidFill>
                <a:latin typeface="Arial"/>
                <a:ea typeface="Arial"/>
                <a:cs typeface="Arial"/>
                <a:sym typeface="Arial"/>
              </a:rPr>
              <a:t>clean_text =str_replace_all(clean_text,"[[:</a:t>
            </a:r>
            <a:r>
              <a:rPr b="1" i="0" lang="en-IN" sz="1400" u="none" cap="none" strike="noStrike">
                <a:solidFill>
                  <a:srgbClr val="000000"/>
                </a:solidFill>
                <a:latin typeface="Arial"/>
                <a:ea typeface="Arial"/>
                <a:cs typeface="Arial"/>
                <a:sym typeface="Arial"/>
              </a:rPr>
              <a:t>space</a:t>
            </a:r>
            <a:r>
              <a:rPr b="0" i="0" lang="en-IN" sz="1400" u="none" cap="none" strike="noStrike">
                <a:solidFill>
                  <a:srgbClr val="000000"/>
                </a:solidFill>
                <a:latin typeface="Arial"/>
                <a:ea typeface="Arial"/>
                <a:cs typeface="Arial"/>
                <a:sym typeface="Arial"/>
              </a:rPr>
              <a:t>:]]+", " "),clean_text = trimws(clean_text)) </a:t>
            </a:r>
            <a:endParaRPr/>
          </a:p>
        </p:txBody>
      </p:sp>
      <p:sp>
        <p:nvSpPr>
          <p:cNvPr id="188" name="Google Shape;188;p20"/>
          <p:cNvSpPr txBox="1"/>
          <p:nvPr/>
        </p:nvSpPr>
        <p:spPr>
          <a:xfrm>
            <a:off x="7753156" y="2382684"/>
            <a:ext cx="425733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3200" u="none" cap="none" strike="noStrike">
                <a:solidFill>
                  <a:schemeClr val="dk1"/>
                </a:solidFill>
                <a:latin typeface="Fira Sans Medium"/>
                <a:ea typeface="Fira Sans Medium"/>
                <a:cs typeface="Fira Sans Medium"/>
                <a:sym typeface="Fira Sans Medium"/>
              </a:rPr>
              <a:t>Post Cleaning</a:t>
            </a:r>
            <a:endParaRPr/>
          </a:p>
        </p:txBody>
      </p:sp>
      <p:pic>
        <p:nvPicPr>
          <p:cNvPr id="189" name="Google Shape;189;p20"/>
          <p:cNvPicPr preferRelativeResize="0"/>
          <p:nvPr/>
        </p:nvPicPr>
        <p:blipFill>
          <a:blip r:embed="rId3">
            <a:alphaModFix/>
          </a:blip>
          <a:stretch>
            <a:fillRect/>
          </a:stretch>
        </p:blipFill>
        <p:spPr>
          <a:xfrm>
            <a:off x="176075" y="1393525"/>
            <a:ext cx="7309676" cy="2125250"/>
          </a:xfrm>
          <a:prstGeom prst="rect">
            <a:avLst/>
          </a:prstGeom>
          <a:noFill/>
          <a:ln>
            <a:noFill/>
          </a:ln>
        </p:spPr>
      </p:pic>
      <p:pic>
        <p:nvPicPr>
          <p:cNvPr id="190" name="Google Shape;190;p20"/>
          <p:cNvPicPr preferRelativeResize="0"/>
          <p:nvPr/>
        </p:nvPicPr>
        <p:blipFill>
          <a:blip r:embed="rId4">
            <a:alphaModFix/>
          </a:blip>
          <a:stretch>
            <a:fillRect/>
          </a:stretch>
        </p:blipFill>
        <p:spPr>
          <a:xfrm>
            <a:off x="7548350" y="3042750"/>
            <a:ext cx="4257349" cy="3433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p21"/>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21"/>
          <p:cNvSpPr txBox="1"/>
          <p:nvPr/>
        </p:nvSpPr>
        <p:spPr>
          <a:xfrm>
            <a:off x="660214" y="485400"/>
            <a:ext cx="11350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n-IN" sz="4200">
                <a:solidFill>
                  <a:schemeClr val="dk1"/>
                </a:solidFill>
                <a:latin typeface="Fira Sans Medium"/>
                <a:ea typeface="Fira Sans Medium"/>
                <a:cs typeface="Fira Sans Medium"/>
                <a:sym typeface="Fira Sans Medium"/>
              </a:rPr>
              <a:t>Statistics on Rating Extracted</a:t>
            </a:r>
            <a:endParaRPr i="0" sz="4200" u="none" cap="none" strike="noStrike">
              <a:solidFill>
                <a:schemeClr val="dk1"/>
              </a:solidFill>
              <a:latin typeface="Fira Sans Medium"/>
              <a:ea typeface="Fira Sans Medium"/>
              <a:cs typeface="Fira Sans Medium"/>
              <a:sym typeface="Fira Sans Medium"/>
            </a:endParaRPr>
          </a:p>
        </p:txBody>
      </p:sp>
      <p:pic>
        <p:nvPicPr>
          <p:cNvPr id="198" name="Google Shape;198;p21"/>
          <p:cNvPicPr preferRelativeResize="0"/>
          <p:nvPr/>
        </p:nvPicPr>
        <p:blipFill rotWithShape="1">
          <a:blip r:embed="rId3">
            <a:alphaModFix/>
          </a:blip>
          <a:srcRect b="58580" l="3382" r="48843" t="23657"/>
          <a:stretch/>
        </p:blipFill>
        <p:spPr>
          <a:xfrm>
            <a:off x="599650" y="5294875"/>
            <a:ext cx="5619850" cy="1482200"/>
          </a:xfrm>
          <a:prstGeom prst="rect">
            <a:avLst/>
          </a:prstGeom>
          <a:noFill/>
          <a:ln cap="flat" cmpd="sng" w="19050">
            <a:solidFill>
              <a:schemeClr val="dk2"/>
            </a:solidFill>
            <a:prstDash val="solid"/>
            <a:round/>
            <a:headEnd len="sm" w="sm" type="none"/>
            <a:tailEnd len="sm" w="sm" type="none"/>
          </a:ln>
        </p:spPr>
      </p:pic>
      <p:pic>
        <p:nvPicPr>
          <p:cNvPr id="199" name="Google Shape;199;p21"/>
          <p:cNvPicPr preferRelativeResize="0"/>
          <p:nvPr/>
        </p:nvPicPr>
        <p:blipFill>
          <a:blip r:embed="rId4">
            <a:alphaModFix/>
          </a:blip>
          <a:stretch>
            <a:fillRect/>
          </a:stretch>
        </p:blipFill>
        <p:spPr>
          <a:xfrm>
            <a:off x="599650" y="1465725"/>
            <a:ext cx="5496349" cy="3682475"/>
          </a:xfrm>
          <a:prstGeom prst="rect">
            <a:avLst/>
          </a:prstGeom>
          <a:noFill/>
          <a:ln>
            <a:noFill/>
          </a:ln>
        </p:spPr>
      </p:pic>
      <p:pic>
        <p:nvPicPr>
          <p:cNvPr id="200" name="Google Shape;200;p21"/>
          <p:cNvPicPr preferRelativeResize="0"/>
          <p:nvPr/>
        </p:nvPicPr>
        <p:blipFill>
          <a:blip r:embed="rId5">
            <a:alphaModFix/>
          </a:blip>
          <a:stretch>
            <a:fillRect/>
          </a:stretch>
        </p:blipFill>
        <p:spPr>
          <a:xfrm>
            <a:off x="6419750" y="1452900"/>
            <a:ext cx="5619848" cy="377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Statistics on Rating Extracted</a:t>
            </a:r>
            <a:endParaRPr/>
          </a:p>
        </p:txBody>
      </p:sp>
      <p:pic>
        <p:nvPicPr>
          <p:cNvPr id="206" name="Google Shape;206;p22"/>
          <p:cNvPicPr preferRelativeResize="0"/>
          <p:nvPr/>
        </p:nvPicPr>
        <p:blipFill>
          <a:blip r:embed="rId3">
            <a:alphaModFix/>
          </a:blip>
          <a:stretch>
            <a:fillRect/>
          </a:stretch>
        </p:blipFill>
        <p:spPr>
          <a:xfrm>
            <a:off x="542100" y="1825625"/>
            <a:ext cx="5439024" cy="4144000"/>
          </a:xfrm>
          <a:prstGeom prst="rect">
            <a:avLst/>
          </a:prstGeom>
          <a:noFill/>
          <a:ln>
            <a:noFill/>
          </a:ln>
        </p:spPr>
      </p:pic>
      <p:pic>
        <p:nvPicPr>
          <p:cNvPr id="207" name="Google Shape;207;p22"/>
          <p:cNvPicPr preferRelativeResize="0"/>
          <p:nvPr/>
        </p:nvPicPr>
        <p:blipFill>
          <a:blip r:embed="rId4">
            <a:alphaModFix/>
          </a:blip>
          <a:stretch>
            <a:fillRect/>
          </a:stretch>
        </p:blipFill>
        <p:spPr>
          <a:xfrm>
            <a:off x="6437188" y="1834425"/>
            <a:ext cx="5439026" cy="4126399"/>
          </a:xfrm>
          <a:prstGeom prst="rect">
            <a:avLst/>
          </a:prstGeom>
          <a:noFill/>
          <a:ln>
            <a:noFill/>
          </a:ln>
        </p:spPr>
      </p:pic>
      <p:sp>
        <p:nvSpPr>
          <p:cNvPr id="208" name="Google Shape;208;p22"/>
          <p:cNvSpPr/>
          <p:nvPr/>
        </p:nvSpPr>
        <p:spPr>
          <a:xfrm rot="2700000">
            <a:off x="11434856" y="5408366"/>
            <a:ext cx="985990" cy="2252418"/>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p22"/>
          <p:cNvSpPr/>
          <p:nvPr/>
        </p:nvSpPr>
        <p:spPr>
          <a:xfrm rot="2700000">
            <a:off x="-215066" y="-655681"/>
            <a:ext cx="968595" cy="1837063"/>
          </a:xfrm>
          <a:prstGeom prst="roundRect">
            <a:avLst>
              <a:gd fmla="val 13772"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